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62" r:id="rId3"/>
    <p:sldId id="265" r:id="rId4"/>
    <p:sldId id="264" r:id="rId5"/>
    <p:sldId id="269" r:id="rId6"/>
    <p:sldId id="272" r:id="rId7"/>
    <p:sldId id="271" r:id="rId8"/>
    <p:sldId id="270" r:id="rId9"/>
    <p:sldId id="263" r:id="rId10"/>
    <p:sldId id="356" r:id="rId11"/>
    <p:sldId id="268" r:id="rId12"/>
    <p:sldId id="273" r:id="rId13"/>
    <p:sldId id="274" r:id="rId14"/>
    <p:sldId id="267" r:id="rId15"/>
    <p:sldId id="276" r:id="rId16"/>
    <p:sldId id="275" r:id="rId17"/>
    <p:sldId id="278" r:id="rId18"/>
    <p:sldId id="279" r:id="rId19"/>
    <p:sldId id="277" r:id="rId20"/>
    <p:sldId id="280" r:id="rId21"/>
    <p:sldId id="281" r:id="rId22"/>
    <p:sldId id="332" r:id="rId23"/>
    <p:sldId id="341" r:id="rId24"/>
    <p:sldId id="314" r:id="rId25"/>
    <p:sldId id="313" r:id="rId26"/>
    <p:sldId id="324" r:id="rId27"/>
    <p:sldId id="327" r:id="rId28"/>
    <p:sldId id="335" r:id="rId29"/>
    <p:sldId id="350" r:id="rId30"/>
    <p:sldId id="338" r:id="rId31"/>
    <p:sldId id="326" r:id="rId32"/>
    <p:sldId id="349" r:id="rId33"/>
    <p:sldId id="328" r:id="rId34"/>
    <p:sldId id="342" r:id="rId35"/>
    <p:sldId id="344" r:id="rId36"/>
    <p:sldId id="351" r:id="rId37"/>
    <p:sldId id="289" r:id="rId38"/>
    <p:sldId id="300" r:id="rId39"/>
    <p:sldId id="260" r:id="rId40"/>
    <p:sldId id="258" r:id="rId41"/>
    <p:sldId id="284" r:id="rId42"/>
    <p:sldId id="286" r:id="rId43"/>
    <p:sldId id="287" r:id="rId44"/>
    <p:sldId id="299" r:id="rId45"/>
    <p:sldId id="285" r:id="rId46"/>
    <p:sldId id="283" r:id="rId47"/>
    <p:sldId id="261" r:id="rId48"/>
    <p:sldId id="343" r:id="rId49"/>
    <p:sldId id="352" r:id="rId50"/>
    <p:sldId id="354" r:id="rId51"/>
    <p:sldId id="353" r:id="rId52"/>
    <p:sldId id="298" r:id="rId53"/>
    <p:sldId id="355" r:id="rId54"/>
    <p:sldId id="35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D25F87-8344-E74E-9637-0AE20D89C531}">
          <p14:sldIdLst>
            <p14:sldId id="256"/>
            <p14:sldId id="262"/>
          </p14:sldIdLst>
        </p14:section>
        <p14:section name="Hyponatremia" id="{C00F6989-FE9E-0147-B8D0-CEAF63E6D489}">
          <p14:sldIdLst>
            <p14:sldId id="265"/>
            <p14:sldId id="264"/>
            <p14:sldId id="269"/>
            <p14:sldId id="272"/>
            <p14:sldId id="271"/>
            <p14:sldId id="270"/>
            <p14:sldId id="263"/>
            <p14:sldId id="356"/>
            <p14:sldId id="268"/>
            <p14:sldId id="273"/>
            <p14:sldId id="274"/>
            <p14:sldId id="267"/>
            <p14:sldId id="276"/>
            <p14:sldId id="275"/>
            <p14:sldId id="278"/>
            <p14:sldId id="279"/>
            <p14:sldId id="277"/>
            <p14:sldId id="280"/>
          </p14:sldIdLst>
        </p14:section>
        <p14:section name="Hypernatremia" id="{AFF5F0BB-17A0-6B4B-8434-4129319C2F96}">
          <p14:sldIdLst>
            <p14:sldId id="281"/>
            <p14:sldId id="332"/>
            <p14:sldId id="341"/>
            <p14:sldId id="314"/>
            <p14:sldId id="313"/>
            <p14:sldId id="324"/>
            <p14:sldId id="327"/>
            <p14:sldId id="335"/>
            <p14:sldId id="350"/>
            <p14:sldId id="338"/>
            <p14:sldId id="326"/>
            <p14:sldId id="349"/>
            <p14:sldId id="328"/>
            <p14:sldId id="342"/>
            <p14:sldId id="344"/>
          </p14:sldIdLst>
        </p14:section>
        <p14:section name="Congestion" id="{878EDF1A-1862-FB46-BB9B-090704714326}">
          <p14:sldIdLst>
            <p14:sldId id="351"/>
            <p14:sldId id="289"/>
            <p14:sldId id="300"/>
            <p14:sldId id="260"/>
            <p14:sldId id="258"/>
            <p14:sldId id="284"/>
            <p14:sldId id="286"/>
            <p14:sldId id="287"/>
            <p14:sldId id="299"/>
            <p14:sldId id="285"/>
            <p14:sldId id="283"/>
            <p14:sldId id="261"/>
            <p14:sldId id="343"/>
            <p14:sldId id="352"/>
            <p14:sldId id="354"/>
            <p14:sldId id="353"/>
            <p14:sldId id="298"/>
            <p14:sldId id="355"/>
            <p14:sldId id="3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66"/>
    <p:restoredTop sz="88844"/>
  </p:normalViewPr>
  <p:slideViewPr>
    <p:cSldViewPr snapToGrid="0" snapToObjects="1">
      <p:cViewPr varScale="1">
        <p:scale>
          <a:sx n="113" d="100"/>
          <a:sy n="113" d="100"/>
        </p:scale>
        <p:origin x="712" y="176"/>
      </p:cViewPr>
      <p:guideLst/>
    </p:cSldViewPr>
  </p:slideViewPr>
  <p:notesTextViewPr>
    <p:cViewPr>
      <p:scale>
        <a:sx n="1" d="1"/>
        <a:sy n="1" d="1"/>
      </p:scale>
      <p:origin x="0" y="-76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0DA00-4EE4-9543-BB0B-7E8A288BCDA9}" type="datetimeFigureOut">
              <a:rPr lang="en-US" smtClean="0"/>
              <a:t>8/8/22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9A6DD-2B53-7649-9CF8-1432427E8501}" type="slidenum">
              <a:rPr lang="en-US" smtClean="0"/>
              <a:t>‹#›</a:t>
            </a:fld>
            <a:endParaRPr lang="en-US"/>
          </a:p>
        </p:txBody>
      </p:sp>
    </p:spTree>
    <p:extLst>
      <p:ext uri="{BB962C8B-B14F-4D97-AF65-F5344CB8AC3E}">
        <p14:creationId xmlns:p14="http://schemas.microsoft.com/office/powerpoint/2010/main" val="3955361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ubmed.ncbi.nlm.nih.gov/33999276/?dopt=Abstrac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annalsofintensivecare.springeropen.com/articles/10.1186/s13613-022-01024-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jamanetwork-com.ezproxy.lib.utah.edu/journals/jamainternalmedicine/article-abstract/1690004#ref-iic120141-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ubmed.ncbi.nlm.nih.gov/33573739/"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witter.com/ebtapper/status/1363237759192870913"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clinicaltrials.gov/ct2/show/NCT04481919"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other resources to review and add: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
              </a:rPr>
              <a:t>https://pubmed.ncbi.nlm.nih.gov/33999276/?dopt=Abstract</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
              </a:rPr>
              <a:t>https://annalsofintensivecare.springeropen.com/articles/10.1186/s13613-022-01024-6</a:t>
            </a:r>
            <a:endParaRPr lang="en-US" sz="1200" kern="1200" dirty="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959A6DD-2B53-7649-9CF8-1432427E8501}" type="slidenum">
              <a:rPr lang="en-US" smtClean="0"/>
              <a:t>1</a:t>
            </a:fld>
            <a:endParaRPr lang="en-US"/>
          </a:p>
        </p:txBody>
      </p:sp>
    </p:spTree>
    <p:extLst>
      <p:ext uri="{BB962C8B-B14F-4D97-AF65-F5344CB8AC3E}">
        <p14:creationId xmlns:p14="http://schemas.microsoft.com/office/powerpoint/2010/main" val="47976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12</a:t>
            </a:fld>
            <a:endParaRPr lang="en-US"/>
          </a:p>
        </p:txBody>
      </p:sp>
    </p:spTree>
    <p:extLst>
      <p:ext uri="{BB962C8B-B14F-4D97-AF65-F5344CB8AC3E}">
        <p14:creationId xmlns:p14="http://schemas.microsoft.com/office/powerpoint/2010/main" val="4195210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13</a:t>
            </a:fld>
            <a:endParaRPr lang="en-US"/>
          </a:p>
        </p:txBody>
      </p:sp>
    </p:spTree>
    <p:extLst>
      <p:ext uri="{BB962C8B-B14F-4D97-AF65-F5344CB8AC3E}">
        <p14:creationId xmlns:p14="http://schemas.microsoft.com/office/powerpoint/2010/main" val="3941038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14</a:t>
            </a:fld>
            <a:endParaRPr lang="en-US"/>
          </a:p>
        </p:txBody>
      </p:sp>
    </p:spTree>
    <p:extLst>
      <p:ext uri="{BB962C8B-B14F-4D97-AF65-F5344CB8AC3E}">
        <p14:creationId xmlns:p14="http://schemas.microsoft.com/office/powerpoint/2010/main" val="4183171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15</a:t>
            </a:fld>
            <a:endParaRPr lang="en-US"/>
          </a:p>
        </p:txBody>
      </p:sp>
    </p:spTree>
    <p:extLst>
      <p:ext uri="{BB962C8B-B14F-4D97-AF65-F5344CB8AC3E}">
        <p14:creationId xmlns:p14="http://schemas.microsoft.com/office/powerpoint/2010/main" val="3430424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16</a:t>
            </a:fld>
            <a:endParaRPr lang="en-US"/>
          </a:p>
        </p:txBody>
      </p:sp>
    </p:spTree>
    <p:extLst>
      <p:ext uri="{BB962C8B-B14F-4D97-AF65-F5344CB8AC3E}">
        <p14:creationId xmlns:p14="http://schemas.microsoft.com/office/powerpoint/2010/main" val="108431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17</a:t>
            </a:fld>
            <a:endParaRPr lang="en-US"/>
          </a:p>
        </p:txBody>
      </p:sp>
    </p:spTree>
    <p:extLst>
      <p:ext uri="{BB962C8B-B14F-4D97-AF65-F5344CB8AC3E}">
        <p14:creationId xmlns:p14="http://schemas.microsoft.com/office/powerpoint/2010/main" val="1411348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18</a:t>
            </a:fld>
            <a:endParaRPr lang="en-US"/>
          </a:p>
        </p:txBody>
      </p:sp>
    </p:spTree>
    <p:extLst>
      <p:ext uri="{BB962C8B-B14F-4D97-AF65-F5344CB8AC3E}">
        <p14:creationId xmlns:p14="http://schemas.microsoft.com/office/powerpoint/2010/main" val="1755903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Caveats: </a:t>
            </a:r>
            <a:r>
              <a:rPr lang="en-US" dirty="0" err="1"/>
              <a:t>KCl</a:t>
            </a:r>
            <a:r>
              <a:rPr lang="en-US" dirty="0"/>
              <a:t> needs to be counted; as do medications (don’t put in D5w); restrict oral intake </a:t>
            </a:r>
          </a:p>
        </p:txBody>
      </p:sp>
      <p:sp>
        <p:nvSpPr>
          <p:cNvPr id="4" name="Slide Number Placeholder 3"/>
          <p:cNvSpPr>
            <a:spLocks noGrp="1"/>
          </p:cNvSpPr>
          <p:nvPr>
            <p:ph type="sldNum" sz="quarter" idx="5"/>
          </p:nvPr>
        </p:nvSpPr>
        <p:spPr/>
        <p:txBody>
          <a:bodyPr/>
          <a:lstStyle/>
          <a:p>
            <a:fld id="{3959A6DD-2B53-7649-9CF8-1432427E8501}" type="slidenum">
              <a:rPr lang="en-US" smtClean="0"/>
              <a:t>19</a:t>
            </a:fld>
            <a:endParaRPr lang="en-US"/>
          </a:p>
        </p:txBody>
      </p:sp>
    </p:spTree>
    <p:extLst>
      <p:ext uri="{BB962C8B-B14F-4D97-AF65-F5344CB8AC3E}">
        <p14:creationId xmlns:p14="http://schemas.microsoft.com/office/powerpoint/2010/main" val="1527192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59A6DD-2B53-7649-9CF8-1432427E8501}" type="slidenum">
              <a:rPr lang="en-US" smtClean="0"/>
              <a:t>20</a:t>
            </a:fld>
            <a:endParaRPr lang="en-US"/>
          </a:p>
        </p:txBody>
      </p:sp>
    </p:spTree>
    <p:extLst>
      <p:ext uri="{BB962C8B-B14F-4D97-AF65-F5344CB8AC3E}">
        <p14:creationId xmlns:p14="http://schemas.microsoft.com/office/powerpoint/2010/main" val="1283579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Bankir</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Perucca</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Norsk</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Bouby</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Damgaard</a:t>
            </a:r>
            <a:r>
              <a:rPr lang="en-US" sz="1200" kern="1200" dirty="0">
                <a:solidFill>
                  <a:schemeClr val="tx1"/>
                </a:solidFill>
                <a:effectLst/>
                <a:latin typeface="+mn-lt"/>
                <a:ea typeface="+mn-ea"/>
                <a:cs typeface="+mn-cs"/>
              </a:rPr>
              <a:t> M. Relationship</a:t>
            </a:r>
          </a:p>
          <a:p>
            <a:r>
              <a:rPr lang="en-US" sz="1200" kern="1200" dirty="0">
                <a:solidFill>
                  <a:schemeClr val="tx1"/>
                </a:solidFill>
                <a:effectLst/>
                <a:latin typeface="+mn-lt"/>
                <a:ea typeface="+mn-ea"/>
                <a:cs typeface="+mn-cs"/>
              </a:rPr>
              <a:t>between sodium intake and water intake: the false and the true. Ann</a:t>
            </a:r>
          </a:p>
          <a:p>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a:t>
            </a:r>
            <a:r>
              <a:rPr lang="en-US" sz="1200" kern="1200" dirty="0">
                <a:solidFill>
                  <a:schemeClr val="tx1"/>
                </a:solidFill>
                <a:effectLst/>
                <a:latin typeface="+mn-lt"/>
                <a:ea typeface="+mn-ea"/>
                <a:cs typeface="+mn-cs"/>
              </a:rPr>
              <a:t>. 2017;70(Suppl 1):51–61.</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22</a:t>
            </a:fld>
            <a:endParaRPr lang="en-US"/>
          </a:p>
        </p:txBody>
      </p:sp>
    </p:spTree>
    <p:extLst>
      <p:ext uri="{BB962C8B-B14F-4D97-AF65-F5344CB8AC3E}">
        <p14:creationId xmlns:p14="http://schemas.microsoft.com/office/powerpoint/2010/main" val="1689464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 causes symptoms by increasing or decreasing the tonicity of the blood. Other causes of hypertonicity will cause similar symptoms. </a:t>
            </a:r>
          </a:p>
        </p:txBody>
      </p:sp>
      <p:sp>
        <p:nvSpPr>
          <p:cNvPr id="4" name="Slide Number Placeholder 3"/>
          <p:cNvSpPr>
            <a:spLocks noGrp="1"/>
          </p:cNvSpPr>
          <p:nvPr>
            <p:ph type="sldNum" sz="quarter" idx="5"/>
          </p:nvPr>
        </p:nvSpPr>
        <p:spPr/>
        <p:txBody>
          <a:bodyPr/>
          <a:lstStyle/>
          <a:p>
            <a:fld id="{3959A6DD-2B53-7649-9CF8-1432427E8501}" type="slidenum">
              <a:rPr lang="en-US" smtClean="0"/>
              <a:t>4</a:t>
            </a:fld>
            <a:endParaRPr lang="en-US"/>
          </a:p>
        </p:txBody>
      </p:sp>
    </p:spTree>
    <p:extLst>
      <p:ext uri="{BB962C8B-B14F-4D97-AF65-F5344CB8AC3E}">
        <p14:creationId xmlns:p14="http://schemas.microsoft.com/office/powerpoint/2010/main" val="375958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potassium, urea can concentrate 10-1000x the plasma – partly because serum concentrations of these things are much lower</a:t>
            </a:r>
          </a:p>
          <a:p>
            <a:endParaRPr lang="en-US" dirty="0"/>
          </a:p>
          <a:p>
            <a:r>
              <a:rPr lang="en-US" dirty="0"/>
              <a:t>Threshold of 250-300 mmol per day before </a:t>
            </a:r>
            <a:r>
              <a:rPr lang="en-US" dirty="0" err="1"/>
              <a:t>U_na</a:t>
            </a:r>
            <a:r>
              <a:rPr lang="en-US" dirty="0"/>
              <a:t> alone is not enough to compensate, and V will increase to compensate</a:t>
            </a:r>
          </a:p>
        </p:txBody>
      </p:sp>
      <p:sp>
        <p:nvSpPr>
          <p:cNvPr id="4" name="Slide Number Placeholder 3"/>
          <p:cNvSpPr>
            <a:spLocks noGrp="1"/>
          </p:cNvSpPr>
          <p:nvPr>
            <p:ph type="sldNum" sz="quarter" idx="5"/>
          </p:nvPr>
        </p:nvSpPr>
        <p:spPr/>
        <p:txBody>
          <a:bodyPr/>
          <a:lstStyle/>
          <a:p>
            <a:fld id="{02F8A6CE-9622-9D4F-91AB-915D330E010B}" type="slidenum">
              <a:rPr lang="en-US" smtClean="0"/>
              <a:t>23</a:t>
            </a:fld>
            <a:endParaRPr lang="en-US"/>
          </a:p>
        </p:txBody>
      </p:sp>
    </p:spTree>
    <p:extLst>
      <p:ext uri="{BB962C8B-B14F-4D97-AF65-F5344CB8AC3E}">
        <p14:creationId xmlns:p14="http://schemas.microsoft.com/office/powerpoint/2010/main" val="1531223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Natriuretic peptides: increase GFR, inhibit RAAS – but no active secretion. </a:t>
            </a:r>
          </a:p>
          <a:p>
            <a:endParaRPr lang="en-US" dirty="0"/>
          </a:p>
          <a:p>
            <a:endParaRPr lang="en-US" dirty="0"/>
          </a:p>
          <a:p>
            <a:endParaRPr lang="en-US" dirty="0"/>
          </a:p>
          <a:p>
            <a:r>
              <a:rPr lang="en-US" sz="1200" kern="1200" dirty="0" err="1">
                <a:solidFill>
                  <a:schemeClr val="tx1"/>
                </a:solidFill>
                <a:effectLst/>
                <a:latin typeface="+mn-lt"/>
                <a:ea typeface="+mn-ea"/>
                <a:cs typeface="+mn-cs"/>
              </a:rPr>
              <a:t>Rakova</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Kitada</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Lerchl</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Dahlmann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Birukov</a:t>
            </a:r>
            <a:r>
              <a:rPr lang="en-US" sz="1200" kern="1200" dirty="0">
                <a:solidFill>
                  <a:schemeClr val="tx1"/>
                </a:solidFill>
                <a:effectLst/>
                <a:latin typeface="+mn-lt"/>
                <a:ea typeface="+mn-ea"/>
                <a:cs typeface="+mn-cs"/>
              </a:rPr>
              <a:t> A, Daub S, et al.</a:t>
            </a:r>
          </a:p>
          <a:p>
            <a:r>
              <a:rPr lang="en-US" sz="1200" kern="1200" dirty="0">
                <a:solidFill>
                  <a:schemeClr val="tx1"/>
                </a:solidFill>
                <a:effectLst/>
                <a:latin typeface="+mn-lt"/>
                <a:ea typeface="+mn-ea"/>
                <a:cs typeface="+mn-cs"/>
              </a:rPr>
              <a:t>Increased salt consumption induces body water conservation and</a:t>
            </a:r>
          </a:p>
          <a:p>
            <a:r>
              <a:rPr lang="en-US" sz="1200" kern="1200" dirty="0">
                <a:solidFill>
                  <a:schemeClr val="tx1"/>
                </a:solidFill>
                <a:effectLst/>
                <a:latin typeface="+mn-lt"/>
                <a:ea typeface="+mn-ea"/>
                <a:cs typeface="+mn-cs"/>
              </a:rPr>
              <a:t>decreases fluid intake. J Clin Invest. 2017;127(5):1932–43.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24. </a:t>
            </a:r>
            <a:r>
              <a:rPr lang="en-US" sz="1200" kern="1200" dirty="0" err="1">
                <a:solidFill>
                  <a:schemeClr val="tx1"/>
                </a:solidFill>
                <a:effectLst/>
                <a:latin typeface="+mn-lt"/>
                <a:ea typeface="+mn-ea"/>
                <a:cs typeface="+mn-cs"/>
              </a:rPr>
              <a:t>Kitada</a:t>
            </a:r>
            <a:r>
              <a:rPr lang="en-US" sz="1200" kern="1200" dirty="0">
                <a:solidFill>
                  <a:schemeClr val="tx1"/>
                </a:solidFill>
                <a:effectLst/>
                <a:latin typeface="+mn-lt"/>
                <a:ea typeface="+mn-ea"/>
                <a:cs typeface="+mn-cs"/>
              </a:rPr>
              <a:t> K, Daub S, Zhang Y, Klein JD, Nakano D, </a:t>
            </a:r>
            <a:r>
              <a:rPr lang="en-US" sz="1200" kern="1200" dirty="0" err="1">
                <a:solidFill>
                  <a:schemeClr val="tx1"/>
                </a:solidFill>
                <a:effectLst/>
                <a:latin typeface="+mn-lt"/>
                <a:ea typeface="+mn-ea"/>
                <a:cs typeface="+mn-cs"/>
              </a:rPr>
              <a:t>Pedchenko</a:t>
            </a:r>
            <a:r>
              <a:rPr lang="en-US" sz="1200" kern="1200" dirty="0">
                <a:solidFill>
                  <a:schemeClr val="tx1"/>
                </a:solidFill>
                <a:effectLst/>
                <a:latin typeface="+mn-lt"/>
                <a:ea typeface="+mn-ea"/>
                <a:cs typeface="+mn-cs"/>
              </a:rPr>
              <a:t> T, et al. High</a:t>
            </a:r>
          </a:p>
          <a:p>
            <a:r>
              <a:rPr lang="en-US" sz="1200" kern="1200" dirty="0">
                <a:solidFill>
                  <a:schemeClr val="tx1"/>
                </a:solidFill>
                <a:effectLst/>
                <a:latin typeface="+mn-lt"/>
                <a:ea typeface="+mn-ea"/>
                <a:cs typeface="+mn-cs"/>
              </a:rPr>
              <a:t>salt intake reprioritizes osmolyte and energy metabolism for body fluid</a:t>
            </a:r>
          </a:p>
          <a:p>
            <a:r>
              <a:rPr lang="en-US" sz="1200" kern="1200" dirty="0">
                <a:solidFill>
                  <a:schemeClr val="tx1"/>
                </a:solidFill>
                <a:effectLst/>
                <a:latin typeface="+mn-lt"/>
                <a:ea typeface="+mn-ea"/>
                <a:cs typeface="+mn-cs"/>
              </a:rPr>
              <a:t>conservation. J Clin Invest. 2017;127(5):1944–59</a:t>
            </a:r>
          </a:p>
          <a:p>
            <a:endParaRPr lang="en-US" dirty="0"/>
          </a:p>
          <a:p>
            <a:endParaRPr lang="en-US" dirty="0"/>
          </a:p>
          <a:p>
            <a:endParaRPr lang="en-US" dirty="0"/>
          </a:p>
          <a:p>
            <a:r>
              <a:rPr lang="en-US" sz="1200" kern="1200" dirty="0">
                <a:solidFill>
                  <a:schemeClr val="tx1"/>
                </a:solidFill>
                <a:effectLst/>
                <a:latin typeface="+mn-lt"/>
                <a:ea typeface="+mn-ea"/>
                <a:cs typeface="+mn-cs"/>
              </a:rPr>
              <a:t>Yet, they</a:t>
            </a:r>
          </a:p>
          <a:p>
            <a:r>
              <a:rPr lang="en-US" sz="1200" kern="1200" dirty="0">
                <a:solidFill>
                  <a:schemeClr val="tx1"/>
                </a:solidFill>
                <a:effectLst/>
                <a:latin typeface="+mn-lt"/>
                <a:ea typeface="+mn-ea"/>
                <a:cs typeface="+mn-cs"/>
              </a:rPr>
              <a:t>seem unable to manage an additional sodium load of a</a:t>
            </a:r>
          </a:p>
          <a:p>
            <a:r>
              <a:rPr lang="en-US" sz="1200" kern="1200" dirty="0">
                <a:solidFill>
                  <a:schemeClr val="tx1"/>
                </a:solidFill>
                <a:effectLst/>
                <a:latin typeface="+mn-lt"/>
                <a:ea typeface="+mn-ea"/>
                <a:cs typeface="+mn-cs"/>
              </a:rPr>
              <a:t>few hundred millimoles above the usual dietary intake.</a:t>
            </a:r>
          </a:p>
          <a:p>
            <a:r>
              <a:rPr lang="en-US" sz="1200" kern="1200" dirty="0">
                <a:solidFill>
                  <a:schemeClr val="tx1"/>
                </a:solidFill>
                <a:effectLst/>
                <a:latin typeface="+mn-lt"/>
                <a:ea typeface="+mn-ea"/>
                <a:cs typeface="+mn-cs"/>
              </a:rPr>
              <a:t>From an evolutionary viewpoint, however, this makes</a:t>
            </a:r>
          </a:p>
          <a:p>
            <a:r>
              <a:rPr lang="en-US" sz="1200" kern="1200" dirty="0">
                <a:solidFill>
                  <a:schemeClr val="tx1"/>
                </a:solidFill>
                <a:effectLst/>
                <a:latin typeface="+mn-lt"/>
                <a:ea typeface="+mn-ea"/>
                <a:cs typeface="+mn-cs"/>
              </a:rPr>
              <a:t>perfect sense. Indeed, compared to the risks of dehydration</a:t>
            </a:r>
          </a:p>
          <a:p>
            <a:r>
              <a:rPr lang="en-US" sz="1200" kern="1200" dirty="0">
                <a:solidFill>
                  <a:schemeClr val="tx1"/>
                </a:solidFill>
                <a:effectLst/>
                <a:latin typeface="+mn-lt"/>
                <a:ea typeface="+mn-ea"/>
                <a:cs typeface="+mn-cs"/>
              </a:rPr>
              <a:t>and sodium loss, sudden (voluntary) peaks in</a:t>
            </a:r>
          </a:p>
          <a:p>
            <a:r>
              <a:rPr lang="en-US" sz="1200" kern="1200" dirty="0">
                <a:solidFill>
                  <a:schemeClr val="tx1"/>
                </a:solidFill>
                <a:effectLst/>
                <a:latin typeface="+mn-lt"/>
                <a:ea typeface="+mn-ea"/>
                <a:cs typeface="+mn-cs"/>
              </a:rPr>
              <a:t>sodium intake have been a virtually non-existent problem</a:t>
            </a:r>
          </a:p>
          <a:p>
            <a:r>
              <a:rPr lang="en-US" sz="1200" kern="1200" dirty="0">
                <a:solidFill>
                  <a:schemeClr val="tx1"/>
                </a:solidFill>
                <a:effectLst/>
                <a:latin typeface="+mn-lt"/>
                <a:ea typeface="+mn-ea"/>
                <a:cs typeface="+mn-cs"/>
              </a:rPr>
              <a:t>throughout evolution.</a:t>
            </a:r>
          </a:p>
          <a:p>
            <a:endParaRPr lang="en-US" dirty="0"/>
          </a:p>
          <a:p>
            <a:endParaRPr lang="en-US" dirty="0"/>
          </a:p>
          <a:p>
            <a:r>
              <a:rPr lang="en-US" dirty="0"/>
              <a:t>22: Sodium retention = aldosterone mediated fluid retention</a:t>
            </a:r>
          </a:p>
        </p:txBody>
      </p:sp>
      <p:sp>
        <p:nvSpPr>
          <p:cNvPr id="4" name="Slide Number Placeholder 3"/>
          <p:cNvSpPr>
            <a:spLocks noGrp="1"/>
          </p:cNvSpPr>
          <p:nvPr>
            <p:ph type="sldNum" sz="quarter" idx="5"/>
          </p:nvPr>
        </p:nvSpPr>
        <p:spPr/>
        <p:txBody>
          <a:bodyPr/>
          <a:lstStyle/>
          <a:p>
            <a:fld id="{02F8A6CE-9622-9D4F-91AB-915D330E010B}" type="slidenum">
              <a:rPr lang="en-US" smtClean="0"/>
              <a:t>24</a:t>
            </a:fld>
            <a:endParaRPr lang="en-US"/>
          </a:p>
        </p:txBody>
      </p:sp>
    </p:spTree>
    <p:extLst>
      <p:ext uri="{BB962C8B-B14F-4D97-AF65-F5344CB8AC3E}">
        <p14:creationId xmlns:p14="http://schemas.microsoft.com/office/powerpoint/2010/main" val="3038094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Early L. Clinical disorders of fluid and electrolyte metabolism. New York:</a:t>
            </a:r>
          </a:p>
          <a:p>
            <a:r>
              <a:rPr lang="en-US" sz="1200" kern="1200" dirty="0">
                <a:solidFill>
                  <a:schemeClr val="tx1"/>
                </a:solidFill>
                <a:effectLst/>
                <a:latin typeface="+mn-lt"/>
                <a:ea typeface="+mn-ea"/>
                <a:cs typeface="+mn-cs"/>
              </a:rPr>
              <a:t>McGraw-Hill; 1972.</a:t>
            </a:r>
          </a:p>
          <a:p>
            <a:endParaRPr lang="en-US" dirty="0"/>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25</a:t>
            </a:fld>
            <a:endParaRPr lang="en-US"/>
          </a:p>
        </p:txBody>
      </p:sp>
    </p:spTree>
    <p:extLst>
      <p:ext uri="{BB962C8B-B14F-4D97-AF65-F5344CB8AC3E}">
        <p14:creationId xmlns:p14="http://schemas.microsoft.com/office/powerpoint/2010/main" val="3764263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26</a:t>
            </a:fld>
            <a:endParaRPr lang="en-US"/>
          </a:p>
        </p:txBody>
      </p:sp>
    </p:spTree>
    <p:extLst>
      <p:ext uri="{BB962C8B-B14F-4D97-AF65-F5344CB8AC3E}">
        <p14:creationId xmlns:p14="http://schemas.microsoft.com/office/powerpoint/2010/main" val="2609487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load patients with sodium then restrict sodium sound familiar?</a:t>
            </a:r>
          </a:p>
        </p:txBody>
      </p:sp>
      <p:sp>
        <p:nvSpPr>
          <p:cNvPr id="4" name="Slide Number Placeholder 3"/>
          <p:cNvSpPr>
            <a:spLocks noGrp="1"/>
          </p:cNvSpPr>
          <p:nvPr>
            <p:ph type="sldNum" sz="quarter" idx="5"/>
          </p:nvPr>
        </p:nvSpPr>
        <p:spPr/>
        <p:txBody>
          <a:bodyPr/>
          <a:lstStyle/>
          <a:p>
            <a:fld id="{02F8A6CE-9622-9D4F-91AB-915D330E010B}" type="slidenum">
              <a:rPr lang="en-US" smtClean="0"/>
              <a:t>27</a:t>
            </a:fld>
            <a:endParaRPr lang="en-US"/>
          </a:p>
        </p:txBody>
      </p:sp>
    </p:spTree>
    <p:extLst>
      <p:ext uri="{BB962C8B-B14F-4D97-AF65-F5344CB8AC3E}">
        <p14:creationId xmlns:p14="http://schemas.microsoft.com/office/powerpoint/2010/main" val="3170748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28</a:t>
            </a:fld>
            <a:endParaRPr lang="en-US"/>
          </a:p>
        </p:txBody>
      </p:sp>
    </p:spTree>
    <p:extLst>
      <p:ext uri="{BB962C8B-B14F-4D97-AF65-F5344CB8AC3E}">
        <p14:creationId xmlns:p14="http://schemas.microsoft.com/office/powerpoint/2010/main" val="2479965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Irreverent</a:t>
            </a:r>
          </a:p>
          <a:p>
            <a:endParaRPr lang="en-US" dirty="0"/>
          </a:p>
          <a:p>
            <a:r>
              <a:rPr lang="en-US" dirty="0"/>
              <a:t>Rubbing salt in the wound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29</a:t>
            </a:fld>
            <a:endParaRPr lang="en-US"/>
          </a:p>
        </p:txBody>
      </p:sp>
    </p:spTree>
    <p:extLst>
      <p:ext uri="{BB962C8B-B14F-4D97-AF65-F5344CB8AC3E}">
        <p14:creationId xmlns:p14="http://schemas.microsoft.com/office/powerpoint/2010/main" val="266751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George Institute for Global H, Bihari S, Peake SL, </a:t>
            </a:r>
            <a:r>
              <a:rPr lang="en-US" sz="1200" kern="1200" dirty="0" err="1">
                <a:solidFill>
                  <a:schemeClr val="tx1"/>
                </a:solidFill>
                <a:effectLst/>
                <a:latin typeface="+mn-lt"/>
                <a:ea typeface="+mn-ea"/>
                <a:cs typeface="+mn-cs"/>
              </a:rPr>
              <a:t>Seppelt</a:t>
            </a:r>
            <a:r>
              <a:rPr lang="en-US" sz="1200" kern="1200" dirty="0">
                <a:solidFill>
                  <a:schemeClr val="tx1"/>
                </a:solidFill>
                <a:effectLst/>
                <a:latin typeface="+mn-lt"/>
                <a:ea typeface="+mn-ea"/>
                <a:cs typeface="+mn-cs"/>
              </a:rPr>
              <a:t> I, Williams P,</a:t>
            </a:r>
          </a:p>
          <a:p>
            <a:r>
              <a:rPr lang="en-US" sz="1200" kern="1200" dirty="0" err="1">
                <a:solidFill>
                  <a:schemeClr val="tx1"/>
                </a:solidFill>
                <a:effectLst/>
                <a:latin typeface="+mn-lt"/>
                <a:ea typeface="+mn-ea"/>
                <a:cs typeface="+mn-cs"/>
              </a:rPr>
              <a:t>Bersten</a:t>
            </a:r>
            <a:r>
              <a:rPr lang="en-US" sz="1200" kern="1200" dirty="0">
                <a:solidFill>
                  <a:schemeClr val="tx1"/>
                </a:solidFill>
                <a:effectLst/>
                <a:latin typeface="+mn-lt"/>
                <a:ea typeface="+mn-ea"/>
                <a:cs typeface="+mn-cs"/>
              </a:rPr>
              <a:t> A, et al. Sodium administration in critically ill patients in Australia</a:t>
            </a:r>
          </a:p>
          <a:p>
            <a:r>
              <a:rPr lang="en-US" sz="1200" kern="1200" dirty="0">
                <a:solidFill>
                  <a:schemeClr val="tx1"/>
                </a:solidFill>
                <a:effectLst/>
                <a:latin typeface="+mn-lt"/>
                <a:ea typeface="+mn-ea"/>
                <a:cs typeface="+mn-cs"/>
              </a:rPr>
              <a:t>and New Zealand: a </a:t>
            </a:r>
            <a:r>
              <a:rPr lang="en-US" sz="1200" kern="1200" dirty="0" err="1">
                <a:solidFill>
                  <a:schemeClr val="tx1"/>
                </a:solidFill>
                <a:effectLst/>
                <a:latin typeface="+mn-lt"/>
                <a:ea typeface="+mn-ea"/>
                <a:cs typeface="+mn-cs"/>
              </a:rPr>
              <a:t>multicentre</a:t>
            </a:r>
            <a:r>
              <a:rPr lang="en-US" sz="1200" kern="1200" dirty="0">
                <a:solidFill>
                  <a:schemeClr val="tx1"/>
                </a:solidFill>
                <a:effectLst/>
                <a:latin typeface="+mn-lt"/>
                <a:ea typeface="+mn-ea"/>
                <a:cs typeface="+mn-cs"/>
              </a:rPr>
              <a:t> point prevalence study. Crit Care</a:t>
            </a:r>
          </a:p>
          <a:p>
            <a:r>
              <a:rPr lang="en-US" sz="1200" kern="1200" dirty="0" err="1">
                <a:solidFill>
                  <a:schemeClr val="tx1"/>
                </a:solidFill>
                <a:effectLst/>
                <a:latin typeface="+mn-lt"/>
                <a:ea typeface="+mn-ea"/>
                <a:cs typeface="+mn-cs"/>
              </a:rPr>
              <a:t>Resusc</a:t>
            </a:r>
            <a:r>
              <a:rPr lang="en-US" sz="1200" kern="1200" dirty="0">
                <a:solidFill>
                  <a:schemeClr val="tx1"/>
                </a:solidFill>
                <a:effectLst/>
                <a:latin typeface="+mn-lt"/>
                <a:ea typeface="+mn-ea"/>
                <a:cs typeface="+mn-cs"/>
              </a:rPr>
              <a:t>. 2013;15(4):294–300.</a:t>
            </a:r>
          </a:p>
          <a:p>
            <a:endParaRPr lang="en-US" dirty="0"/>
          </a:p>
          <a:p>
            <a:endParaRPr lang="en-US" dirty="0"/>
          </a:p>
          <a:p>
            <a:r>
              <a:rPr lang="en-US" dirty="0"/>
              <a:t>A prospective</a:t>
            </a:r>
          </a:p>
          <a:p>
            <a:r>
              <a:rPr lang="en-US" dirty="0"/>
              <a:t>single-day point prevalence survey, conducted in 46 Australian</a:t>
            </a:r>
          </a:p>
          <a:p>
            <a:r>
              <a:rPr lang="en-US" dirty="0"/>
              <a:t>and New Zealand ICUs, demonstrated that maintenance</a:t>
            </a:r>
          </a:p>
          <a:p>
            <a:r>
              <a:rPr lang="en-US" dirty="0"/>
              <a:t>and replacement fluids are responsible for 30.9%</a:t>
            </a:r>
          </a:p>
          <a:p>
            <a:r>
              <a:rPr lang="en-US" dirty="0"/>
              <a:t>of the total daily sodium administration of 220 mmol</a:t>
            </a:r>
          </a:p>
          <a:p>
            <a:r>
              <a:rPr lang="en-US" dirty="0"/>
              <a:t>(5 g) and—contrary to common belief—a much more significant</a:t>
            </a:r>
          </a:p>
          <a:p>
            <a:r>
              <a:rPr lang="en-US" dirty="0"/>
              <a:t>source of sodium than resuscitation fluids</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30</a:t>
            </a:fld>
            <a:endParaRPr lang="en-US"/>
          </a:p>
        </p:txBody>
      </p:sp>
    </p:spTree>
    <p:extLst>
      <p:ext uri="{BB962C8B-B14F-4D97-AF65-F5344CB8AC3E}">
        <p14:creationId xmlns:p14="http://schemas.microsoft.com/office/powerpoint/2010/main" val="360197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31</a:t>
            </a:fld>
            <a:endParaRPr lang="en-US"/>
          </a:p>
        </p:txBody>
      </p:sp>
    </p:spTree>
    <p:extLst>
      <p:ext uri="{BB962C8B-B14F-4D97-AF65-F5344CB8AC3E}">
        <p14:creationId xmlns:p14="http://schemas.microsoft.com/office/powerpoint/2010/main" val="3307530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59A6DD-2B53-7649-9CF8-1432427E8501}" type="slidenum">
              <a:rPr lang="en-US" smtClean="0"/>
              <a:t>32</a:t>
            </a:fld>
            <a:endParaRPr lang="en-US"/>
          </a:p>
        </p:txBody>
      </p:sp>
    </p:spTree>
    <p:extLst>
      <p:ext uri="{BB962C8B-B14F-4D97-AF65-F5344CB8AC3E}">
        <p14:creationId xmlns:p14="http://schemas.microsoft.com/office/powerpoint/2010/main" val="284474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a:t>
            </a:r>
          </a:p>
        </p:txBody>
      </p:sp>
      <p:sp>
        <p:nvSpPr>
          <p:cNvPr id="4" name="Slide Number Placeholder 3"/>
          <p:cNvSpPr>
            <a:spLocks noGrp="1"/>
          </p:cNvSpPr>
          <p:nvPr>
            <p:ph type="sldNum" sz="quarter" idx="5"/>
          </p:nvPr>
        </p:nvSpPr>
        <p:spPr/>
        <p:txBody>
          <a:bodyPr/>
          <a:lstStyle/>
          <a:p>
            <a:fld id="{3959A6DD-2B53-7649-9CF8-1432427E8501}" type="slidenum">
              <a:rPr lang="en-US" smtClean="0"/>
              <a:t>5</a:t>
            </a:fld>
            <a:endParaRPr lang="en-US"/>
          </a:p>
        </p:txBody>
      </p:sp>
    </p:spTree>
    <p:extLst>
      <p:ext uri="{BB962C8B-B14F-4D97-AF65-F5344CB8AC3E}">
        <p14:creationId xmlns:p14="http://schemas.microsoft.com/office/powerpoint/2010/main" val="1010099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composition of the study solution was thus responsible for an additional fluid retention of 22% (95% CI 10–34%) of its infused volume.</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33</a:t>
            </a:fld>
            <a:endParaRPr lang="en-US"/>
          </a:p>
        </p:txBody>
      </p:sp>
    </p:spTree>
    <p:extLst>
      <p:ext uri="{BB962C8B-B14F-4D97-AF65-F5344CB8AC3E}">
        <p14:creationId xmlns:p14="http://schemas.microsoft.com/office/powerpoint/2010/main" val="51268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D5w as default medication backer</a:t>
            </a:r>
          </a:p>
          <a:p>
            <a:endParaRPr lang="en-US" dirty="0"/>
          </a:p>
          <a:p>
            <a:r>
              <a:rPr lang="en-US" sz="1200" b="0" i="0" kern="1200" dirty="0">
                <a:solidFill>
                  <a:schemeClr val="tx1"/>
                </a:solidFill>
                <a:effectLst/>
                <a:latin typeface="+mn-lt"/>
                <a:ea typeface="+mn-ea"/>
                <a:cs typeface="+mn-cs"/>
              </a:rPr>
              <a:t>Bihari, S., Prakash, S., Potts, S., Matheson, E. and </a:t>
            </a:r>
            <a:r>
              <a:rPr lang="en-US" sz="1200" b="0" i="0" kern="1200" dirty="0" err="1">
                <a:solidFill>
                  <a:schemeClr val="tx1"/>
                </a:solidFill>
                <a:effectLst/>
                <a:latin typeface="+mn-lt"/>
                <a:ea typeface="+mn-ea"/>
                <a:cs typeface="+mn-cs"/>
              </a:rPr>
              <a:t>Bersten</a:t>
            </a:r>
            <a:r>
              <a:rPr lang="en-US" sz="1200" b="0" i="0" kern="1200" dirty="0">
                <a:solidFill>
                  <a:schemeClr val="tx1"/>
                </a:solidFill>
                <a:effectLst/>
                <a:latin typeface="+mn-lt"/>
                <a:ea typeface="+mn-ea"/>
                <a:cs typeface="+mn-cs"/>
              </a:rPr>
              <a:t>, A.D., 2018. Addressing the inadvertent sodium and chloride burden in critically ill patients: a prospective before-and-after study in a tertiary mixed intensive care unit population. </a:t>
            </a:r>
            <a:r>
              <a:rPr lang="en-US" sz="1200" b="0" i="1" kern="1200" dirty="0">
                <a:solidFill>
                  <a:schemeClr val="tx1"/>
                </a:solidFill>
                <a:effectLst/>
                <a:latin typeface="+mn-lt"/>
                <a:ea typeface="+mn-ea"/>
                <a:cs typeface="+mn-cs"/>
              </a:rPr>
              <a:t>Critical Care and Resuscitation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20</a:t>
            </a:r>
            <a:r>
              <a:rPr lang="en-US" sz="1200" b="0" i="0" kern="1200" dirty="0">
                <a:solidFill>
                  <a:schemeClr val="tx1"/>
                </a:solidFill>
                <a:effectLst/>
                <a:latin typeface="+mn-lt"/>
                <a:ea typeface="+mn-ea"/>
                <a:cs typeface="+mn-cs"/>
              </a:rPr>
              <a:t>(4), p.285.</a:t>
            </a:r>
            <a:endParaRPr lang="en-US" dirty="0"/>
          </a:p>
        </p:txBody>
      </p:sp>
      <p:sp>
        <p:nvSpPr>
          <p:cNvPr id="4" name="Slide Number Placeholder 3"/>
          <p:cNvSpPr>
            <a:spLocks noGrp="1"/>
          </p:cNvSpPr>
          <p:nvPr>
            <p:ph type="sldNum" sz="quarter" idx="5"/>
          </p:nvPr>
        </p:nvSpPr>
        <p:spPr/>
        <p:txBody>
          <a:bodyPr/>
          <a:lstStyle/>
          <a:p>
            <a:fld id="{3959A6DD-2B53-7649-9CF8-1432427E8501}" type="slidenum">
              <a:rPr lang="en-US" smtClean="0"/>
              <a:t>34</a:t>
            </a:fld>
            <a:endParaRPr lang="en-US"/>
          </a:p>
        </p:txBody>
      </p:sp>
    </p:spTree>
    <p:extLst>
      <p:ext uri="{BB962C8B-B14F-4D97-AF65-F5344CB8AC3E}">
        <p14:creationId xmlns:p14="http://schemas.microsoft.com/office/powerpoint/2010/main" val="3905696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Irreverent</a:t>
            </a:r>
          </a:p>
          <a:p>
            <a:endParaRPr lang="en-US" dirty="0"/>
          </a:p>
          <a:p>
            <a:r>
              <a:rPr lang="en-US" dirty="0"/>
              <a:t>Rubbing salt in the wound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35</a:t>
            </a:fld>
            <a:endParaRPr lang="en-US"/>
          </a:p>
        </p:txBody>
      </p:sp>
    </p:spTree>
    <p:extLst>
      <p:ext uri="{BB962C8B-B14F-4D97-AF65-F5344CB8AC3E}">
        <p14:creationId xmlns:p14="http://schemas.microsoft.com/office/powerpoint/2010/main" val="2403640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37</a:t>
            </a:fld>
            <a:endParaRPr lang="en-US"/>
          </a:p>
        </p:txBody>
      </p:sp>
    </p:spTree>
    <p:extLst>
      <p:ext uri="{BB962C8B-B14F-4D97-AF65-F5344CB8AC3E}">
        <p14:creationId xmlns:p14="http://schemas.microsoft.com/office/powerpoint/2010/main" val="689336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The recommendations for dietary salt intake in patients with heart failure vary from “moderate sodium restriction” to less than 2 to 4 g/d, frequently with fluid restriction to less than 2 L/d.</a:t>
            </a:r>
            <a:r>
              <a:rPr lang="en-US" sz="1200" b="0" i="0" u="none" strike="noStrike" kern="1200" baseline="30000" dirty="0">
                <a:solidFill>
                  <a:schemeClr val="tx1"/>
                </a:solidFill>
                <a:effectLst/>
                <a:latin typeface="+mn-lt"/>
                <a:ea typeface="+mn-ea"/>
                <a:cs typeface="+mn-cs"/>
                <a:hlinkClick r:id="rId3"/>
              </a:rPr>
              <a:t>4</a:t>
            </a:r>
            <a:r>
              <a:rPr lang="en-US" sz="1200" b="0" i="0" kern="1200" dirty="0">
                <a:solidFill>
                  <a:schemeClr val="tx1"/>
                </a:solidFill>
                <a:effectLst/>
                <a:latin typeface="+mn-lt"/>
                <a:ea typeface="+mn-ea"/>
                <a:cs typeface="+mn-cs"/>
              </a:rPr>
              <a:t> These levels are paradoxically frequently greater than the 1500 mg/d of salt recommendation of the American Heart Association and the Institute of Medicine for the general population, but less than the salt intake in the general population, and are mostly based on expert consensus rather than as a result of multiple randomized trials.”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in fact, may be harmful in long-term: https://</a:t>
            </a:r>
            <a:r>
              <a:rPr lang="en-US" sz="1200" b="0" i="0" kern="1200" dirty="0" err="1">
                <a:solidFill>
                  <a:schemeClr val="tx1"/>
                </a:solidFill>
                <a:effectLst/>
                <a:latin typeface="+mn-lt"/>
                <a:ea typeface="+mn-ea"/>
                <a:cs typeface="+mn-cs"/>
              </a:rPr>
              <a:t>pubmed.ncbi.nlm.nih.gov</a:t>
            </a:r>
            <a:r>
              <a:rPr lang="en-US" sz="1200" b="0" i="0" kern="1200" dirty="0">
                <a:solidFill>
                  <a:schemeClr val="tx1"/>
                </a:solidFill>
                <a:effectLst/>
                <a:latin typeface="+mn-lt"/>
                <a:ea typeface="+mn-ea"/>
                <a:cs typeface="+mn-cs"/>
              </a:rPr>
              <a:t>/26738949/ . </a:t>
            </a:r>
            <a:r>
              <a:rPr lang="en-US" sz="1200" b="0" i="0" kern="1200" dirty="0" err="1">
                <a:solidFill>
                  <a:schemeClr val="tx1"/>
                </a:solidFill>
                <a:effectLst/>
                <a:latin typeface="+mn-lt"/>
                <a:ea typeface="+mn-ea"/>
                <a:cs typeface="+mn-cs"/>
              </a:rPr>
              <a:t>Analagous</a:t>
            </a:r>
            <a:r>
              <a:rPr lang="en-US" sz="1200" b="0" i="0" kern="1200" dirty="0">
                <a:solidFill>
                  <a:schemeClr val="tx1"/>
                </a:solidFill>
                <a:effectLst/>
                <a:latin typeface="+mn-lt"/>
                <a:ea typeface="+mn-ea"/>
                <a:cs typeface="+mn-cs"/>
              </a:rPr>
              <a:t> to current age where the body’s response to perturbed physiology is the actual culprit.</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39</a:t>
            </a:fld>
            <a:endParaRPr lang="en-US"/>
          </a:p>
        </p:txBody>
      </p:sp>
    </p:spTree>
    <p:extLst>
      <p:ext uri="{BB962C8B-B14F-4D97-AF65-F5344CB8AC3E}">
        <p14:creationId xmlns:p14="http://schemas.microsoft.com/office/powerpoint/2010/main" val="1568819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“Fluid overload may be due to … increased fluid intake” – reverse is also not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 clinician orders for “strict ins and outs,” accurate data in real-world practice can be challenged by inconsistent patient compliance and the burden of collecting these data on nursing staff”</a:t>
            </a:r>
          </a:p>
          <a:p>
            <a:endParaRPr lang="en-US" dirty="0"/>
          </a:p>
          <a:p>
            <a:r>
              <a:rPr lang="en-US" dirty="0"/>
              <a:t>ASCEND-HF correlation between I/O and Kg change</a:t>
            </a:r>
          </a:p>
        </p:txBody>
      </p:sp>
      <p:sp>
        <p:nvSpPr>
          <p:cNvPr id="4" name="Slide Number Placeholder 3"/>
          <p:cNvSpPr>
            <a:spLocks noGrp="1"/>
          </p:cNvSpPr>
          <p:nvPr>
            <p:ph type="sldNum" sz="quarter" idx="5"/>
          </p:nvPr>
        </p:nvSpPr>
        <p:spPr/>
        <p:txBody>
          <a:bodyPr/>
          <a:lstStyle/>
          <a:p>
            <a:fld id="{02F8A6CE-9622-9D4F-91AB-915D330E010B}" type="slidenum">
              <a:rPr lang="en-US" smtClean="0"/>
              <a:t>41</a:t>
            </a:fld>
            <a:endParaRPr lang="en-US"/>
          </a:p>
        </p:txBody>
      </p:sp>
    </p:spTree>
    <p:extLst>
      <p:ext uri="{BB962C8B-B14F-4D97-AF65-F5344CB8AC3E}">
        <p14:creationId xmlns:p14="http://schemas.microsoft.com/office/powerpoint/2010/main" val="120765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Rao 2021</a:t>
            </a:r>
          </a:p>
        </p:txBody>
      </p:sp>
      <p:sp>
        <p:nvSpPr>
          <p:cNvPr id="4" name="Slide Number Placeholder 3"/>
          <p:cNvSpPr>
            <a:spLocks noGrp="1"/>
          </p:cNvSpPr>
          <p:nvPr>
            <p:ph type="sldNum" sz="quarter" idx="5"/>
          </p:nvPr>
        </p:nvSpPr>
        <p:spPr/>
        <p:txBody>
          <a:bodyPr/>
          <a:lstStyle/>
          <a:p>
            <a:fld id="{02F8A6CE-9622-9D4F-91AB-915D330E010B}" type="slidenum">
              <a:rPr lang="en-US" smtClean="0"/>
              <a:t>42</a:t>
            </a:fld>
            <a:endParaRPr lang="en-US"/>
          </a:p>
        </p:txBody>
      </p:sp>
    </p:spTree>
    <p:extLst>
      <p:ext uri="{BB962C8B-B14F-4D97-AF65-F5344CB8AC3E}">
        <p14:creationId xmlns:p14="http://schemas.microsoft.com/office/powerpoint/2010/main" val="1576427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www.ahajournals.org</a:t>
            </a:r>
            <a:r>
              <a:rPr lang="en-US" dirty="0"/>
              <a:t>/</a:t>
            </a:r>
            <a:r>
              <a:rPr lang="en-US" dirty="0" err="1"/>
              <a:t>doi</a:t>
            </a:r>
            <a:r>
              <a:rPr lang="en-US" dirty="0"/>
              <a:t>/full/10.1161/circheartfailure.114.001377</a:t>
            </a:r>
          </a:p>
          <a:p>
            <a:endParaRPr lang="en-US" dirty="0"/>
          </a:p>
          <a:p>
            <a:r>
              <a:rPr lang="en-US" dirty="0"/>
              <a:t>Patients with </a:t>
            </a:r>
            <a:r>
              <a:rPr lang="en-US" dirty="0" err="1"/>
              <a:t>HFrEF</a:t>
            </a:r>
            <a:r>
              <a:rPr lang="en-US" dirty="0"/>
              <a:t> presenting with congestion and requiring IV diuretic. Many received spironolactone and thiazide as well.</a:t>
            </a:r>
          </a:p>
          <a:p>
            <a:r>
              <a:rPr lang="en-US" dirty="0"/>
              <a:t>Left = volume, middle = Na, right = ratio aka concentration. </a:t>
            </a:r>
          </a:p>
          <a:p>
            <a:r>
              <a:rPr lang="en-US" dirty="0"/>
              <a:t>(bottom shows that differences are attributable to de-escalating doses)</a:t>
            </a:r>
          </a:p>
          <a:p>
            <a:r>
              <a:rPr lang="en-US" sz="1200" b="0" i="0" kern="1200" dirty="0">
                <a:solidFill>
                  <a:schemeClr val="tx1"/>
                </a:solidFill>
                <a:effectLst/>
                <a:latin typeface="+mn-lt"/>
                <a:ea typeface="+mn-ea"/>
                <a:cs typeface="+mn-cs"/>
              </a:rPr>
              <a:t>urinary composition during decongestive treatment is characterized by a progressive decrease in urinary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Cl</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excretion, even after correction for diuretic dose</a:t>
            </a:r>
            <a:endParaRPr lang="en-US" dirty="0"/>
          </a:p>
          <a:p>
            <a:r>
              <a:rPr lang="en-US" sz="1200" b="0" i="0" kern="1200" dirty="0">
                <a:solidFill>
                  <a:schemeClr val="tx1"/>
                </a:solidFill>
                <a:effectLst/>
                <a:latin typeface="+mn-lt"/>
                <a:ea typeface="+mn-ea"/>
                <a:cs typeface="+mn-cs"/>
              </a:rPr>
              <a:t>Urine output was substantially higher during the first (2700 mL [1900–3450 mL]) when compared with that during the second (1550 mL [1006–2075 mL]) or third (1375 mL [1200–2200 mL]) 24-hour intervals -&gt; primarily due to decrease in dosing.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=&gt; Impact = Natriuresis resistance is probably even higher than diuretic resistance, and we wouldn’t necessarily know based on I/O tracking. </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43</a:t>
            </a:fld>
            <a:endParaRPr lang="en-US"/>
          </a:p>
        </p:txBody>
      </p:sp>
    </p:spTree>
    <p:extLst>
      <p:ext uri="{BB962C8B-B14F-4D97-AF65-F5344CB8AC3E}">
        <p14:creationId xmlns:p14="http://schemas.microsoft.com/office/powerpoint/2010/main" val="1520778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Ellison, D. H. (2019). Clinical pharmacology in diuretic use. </a:t>
            </a:r>
            <a:r>
              <a:rPr lang="en-US" i="1" dirty="0"/>
              <a:t>Clinical Journal of the American Society of Nephrology</a:t>
            </a:r>
            <a:r>
              <a:rPr lang="en-US" dirty="0"/>
              <a:t>, </a:t>
            </a:r>
            <a:r>
              <a:rPr lang="en-US" i="1" dirty="0"/>
              <a:t>14</a:t>
            </a:r>
            <a:r>
              <a:rPr lang="en-US" dirty="0"/>
              <a:t>(8), 1248-1257</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“Diuretics are recommended universally to treat symptomatic ECF volume expansion, with rare exceptions, and therapeutic success is considered to be reduction in ECF. This invariably requires initial sodium and water losses, induced by diuretic doses that exceed the threshold (Figure 4). Yet the situation</a:t>
            </a:r>
          </a:p>
          <a:p>
            <a:r>
              <a:rPr lang="en-US" sz="1200" kern="1200" dirty="0">
                <a:solidFill>
                  <a:schemeClr val="tx1"/>
                </a:solidFill>
                <a:effectLst/>
                <a:latin typeface="+mn-lt"/>
                <a:ea typeface="+mn-ea"/>
                <a:cs typeface="+mn-cs"/>
              </a:rPr>
              <a:t>changes as initial treatment moves toward successful chronic treatment. At any therapeutically active dose, natriuresis wanes as ECF declines, an effect often called the “braking phenomenon” (58). This means that, at steady state, the individual returns to NaCl balance, during which urinary NaCl excretion</a:t>
            </a:r>
          </a:p>
          <a:p>
            <a:r>
              <a:rPr lang="en-US" sz="1200" kern="1200" dirty="0">
                <a:solidFill>
                  <a:schemeClr val="tx1"/>
                </a:solidFill>
                <a:effectLst/>
                <a:latin typeface="+mn-lt"/>
                <a:ea typeface="+mn-ea"/>
                <a:cs typeface="+mn-cs"/>
              </a:rPr>
              <a:t>is equal to dietary NaCl intake once again. This occurs, however, at a lower ECF volume than before treatment.”</a:t>
            </a:r>
          </a:p>
          <a:p>
            <a:endParaRPr lang="en-US" dirty="0"/>
          </a:p>
          <a:p>
            <a:r>
              <a:rPr lang="en-US" dirty="0"/>
              <a:t>2gm of 24h intake = 2 gm 24h output once at equilibrium</a:t>
            </a:r>
          </a:p>
          <a:p>
            <a:endParaRPr lang="en-US" dirty="0"/>
          </a:p>
          <a:p>
            <a:r>
              <a:rPr lang="en-US" dirty="0"/>
              <a:t>If you start diuretics -&gt; NaCl excretion will eventually equilibrate with NaCl intake, but at a lower ECF volume. This decrease is caused the breaking phenomenon. This starts to occur immediately, and explains why the </a:t>
            </a:r>
            <a:r>
              <a:rPr lang="en-US" dirty="0" err="1"/>
              <a:t>U_Na</a:t>
            </a:r>
            <a:r>
              <a:rPr lang="en-US" dirty="0"/>
              <a:t> concentration decreases as you go on. This is mediated by the sympathetic nervous system (e.g. RAAS), and is maladaptive if it occurs before euvolemia has been restored.</a:t>
            </a:r>
          </a:p>
        </p:txBody>
      </p:sp>
      <p:sp>
        <p:nvSpPr>
          <p:cNvPr id="4" name="Slide Number Placeholder 3"/>
          <p:cNvSpPr>
            <a:spLocks noGrp="1"/>
          </p:cNvSpPr>
          <p:nvPr>
            <p:ph type="sldNum" sz="quarter" idx="5"/>
          </p:nvPr>
        </p:nvSpPr>
        <p:spPr/>
        <p:txBody>
          <a:bodyPr/>
          <a:lstStyle/>
          <a:p>
            <a:fld id="{02F8A6CE-9622-9D4F-91AB-915D330E010B}" type="slidenum">
              <a:rPr lang="en-US" smtClean="0"/>
              <a:t>44</a:t>
            </a:fld>
            <a:endParaRPr lang="en-US"/>
          </a:p>
        </p:txBody>
      </p:sp>
    </p:spTree>
    <p:extLst>
      <p:ext uri="{BB962C8B-B14F-4D97-AF65-F5344CB8AC3E}">
        <p14:creationId xmlns:p14="http://schemas.microsoft.com/office/powerpoint/2010/main" val="3172021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Hodson, D. Z., Griffin, M., Mahoney, D., Raghavendra, P., Ahmad, T., Turner, J., ... &amp; </a:t>
            </a:r>
            <a:r>
              <a:rPr lang="en-US" dirty="0" err="1"/>
              <a:t>Testani</a:t>
            </a:r>
            <a:r>
              <a:rPr lang="en-US" dirty="0"/>
              <a:t>, J. M. (2019). Natriuretic response is highly variable and associated with 6-month survival: insights from the ROSE-AHF trial. </a:t>
            </a:r>
            <a:r>
              <a:rPr lang="en-US" i="1" dirty="0"/>
              <a:t>JACC: Heart Failure</a:t>
            </a:r>
            <a:r>
              <a:rPr lang="en-US" dirty="0"/>
              <a:t>, </a:t>
            </a:r>
            <a:r>
              <a:rPr lang="en-US" i="1" dirty="0"/>
              <a:t>7</a:t>
            </a:r>
            <a:r>
              <a:rPr lang="en-US" dirty="0"/>
              <a:t>(5), 383-391.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total urine output (adjusted HR/l: 0.93; 95% CI: 0.77 to 1.11; p . 0.43), net fluid balance (adjusted HR/l: 0.98 (95% CI: 0.83 to 1.17; p . 0.87), and weight loss (adjusted HR/kg: 0.94; 95% CI: 0.85 to 1.04; p . 0.25) were not significantly associated with survival.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if you loosen up water restriction, I/O = negative but net natriuresis is achieved? </a:t>
            </a:r>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45</a:t>
            </a:fld>
            <a:endParaRPr lang="en-US"/>
          </a:p>
        </p:txBody>
      </p:sp>
    </p:spTree>
    <p:extLst>
      <p:ext uri="{BB962C8B-B14F-4D97-AF65-F5344CB8AC3E}">
        <p14:creationId xmlns:p14="http://schemas.microsoft.com/office/powerpoint/2010/main" val="329763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a:t>
            </a:r>
          </a:p>
        </p:txBody>
      </p:sp>
      <p:sp>
        <p:nvSpPr>
          <p:cNvPr id="4" name="Slide Number Placeholder 3"/>
          <p:cNvSpPr>
            <a:spLocks noGrp="1"/>
          </p:cNvSpPr>
          <p:nvPr>
            <p:ph type="sldNum" sz="quarter" idx="5"/>
          </p:nvPr>
        </p:nvSpPr>
        <p:spPr/>
        <p:txBody>
          <a:bodyPr/>
          <a:lstStyle/>
          <a:p>
            <a:fld id="{3959A6DD-2B53-7649-9CF8-1432427E8501}" type="slidenum">
              <a:rPr lang="en-US" smtClean="0"/>
              <a:t>6</a:t>
            </a:fld>
            <a:endParaRPr lang="en-US"/>
          </a:p>
        </p:txBody>
      </p:sp>
    </p:spTree>
    <p:extLst>
      <p:ext uri="{BB962C8B-B14F-4D97-AF65-F5344CB8AC3E}">
        <p14:creationId xmlns:p14="http://schemas.microsoft.com/office/powerpoint/2010/main" val="1244627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https://pubmed.ncbi.nlm.nih.gov/33573739/</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46</a:t>
            </a:fld>
            <a:endParaRPr lang="en-US"/>
          </a:p>
        </p:txBody>
      </p:sp>
    </p:spTree>
    <p:extLst>
      <p:ext uri="{BB962C8B-B14F-4D97-AF65-F5344CB8AC3E}">
        <p14:creationId xmlns:p14="http://schemas.microsoft.com/office/powerpoint/2010/main" val="1200160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Within the 6-h cumulative collection, spot urine samples were obtained at hours 1, 2, and 6. Compared with the reference value of the directly measured 6-h cumulative sodium output, the NRPE using spot urine sodium and creatinine values 2 h following diuretic administration showed exceptional discrimination for poor, suboptimal, and excellent natriuretic responses, with areas under the curve ranging from 0.90 to 0.92.</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Similarly, the NRPE was strongly predictive of cumulative sodium output, outperforming a series of other measures including net fluid output, spot urine sodium, and the fractional excretion of sodium.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https://twitter.com/ebtapper/status/1363237759192870913</a:t>
            </a:r>
            <a:r>
              <a:rPr lang="en-US" dirty="0"/>
              <a:t> Steps: 1. Predict diuresis using urine sodium 2. Protocolize diuretic dosing 3. Help patients with CHF feel better fast led by Dr. Veena Rao”</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applaud the investigators for pursuing a blinded randomized trial (</a:t>
            </a:r>
            <a:r>
              <a:rPr lang="en-US" sz="1200" b="0" i="0" u="none" strike="noStrike" kern="1200" dirty="0">
                <a:solidFill>
                  <a:schemeClr val="tx1"/>
                </a:solidFill>
                <a:effectLst/>
                <a:latin typeface="+mn-lt"/>
                <a:ea typeface="+mn-ea"/>
                <a:cs typeface="+mn-cs"/>
                <a:hlinkClick r:id="rId4"/>
              </a:rPr>
              <a:t>NCT04481919</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47</a:t>
            </a:fld>
            <a:endParaRPr lang="en-US"/>
          </a:p>
        </p:txBody>
      </p:sp>
    </p:spTree>
    <p:extLst>
      <p:ext uri="{BB962C8B-B14F-4D97-AF65-F5344CB8AC3E}">
        <p14:creationId xmlns:p14="http://schemas.microsoft.com/office/powerpoint/2010/main" val="1121030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48</a:t>
            </a:fld>
            <a:endParaRPr lang="en-US"/>
          </a:p>
        </p:txBody>
      </p:sp>
    </p:spTree>
    <p:extLst>
      <p:ext uri="{BB962C8B-B14F-4D97-AF65-F5344CB8AC3E}">
        <p14:creationId xmlns:p14="http://schemas.microsoft.com/office/powerpoint/2010/main" val="2446651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cjasn.asnjournals.org</a:t>
            </a:r>
            <a:r>
              <a:rPr lang="en-US" dirty="0"/>
              <a:t>/content/14/8/1248#sec-4 CJASN 14: 1248–1257, 2019. </a:t>
            </a:r>
            <a:r>
              <a:rPr lang="en-US" dirty="0" err="1"/>
              <a:t>doi</a:t>
            </a:r>
            <a:r>
              <a:rPr lang="en-US" dirty="0"/>
              <a:t>: https://</a:t>
            </a:r>
            <a:r>
              <a:rPr lang="en-US" dirty="0" err="1"/>
              <a:t>doi.org</a:t>
            </a:r>
            <a:r>
              <a:rPr lang="en-US" dirty="0"/>
              <a:t>/10.2215/CJN.09630818. </a:t>
            </a:r>
          </a:p>
          <a:p>
            <a:endParaRPr lang="en-US" dirty="0"/>
          </a:p>
          <a:p>
            <a:r>
              <a:rPr lang="en-US" dirty="0"/>
              <a:t>Furosemide is </a:t>
            </a:r>
            <a:r>
              <a:rPr lang="en-US" dirty="0" err="1"/>
              <a:t>secreated</a:t>
            </a:r>
            <a:r>
              <a:rPr lang="en-US" dirty="0"/>
              <a:t> in tubule lumen (not filtered due to being protein bound). </a:t>
            </a:r>
          </a:p>
          <a:p>
            <a:r>
              <a:rPr lang="en-US" dirty="0"/>
              <a:t>This process is inhibited by NSAIDs</a:t>
            </a:r>
          </a:p>
          <a:p>
            <a:endParaRPr lang="en-US" dirty="0"/>
          </a:p>
        </p:txBody>
      </p:sp>
      <p:sp>
        <p:nvSpPr>
          <p:cNvPr id="4" name="Slide Number Placeholder 3"/>
          <p:cNvSpPr>
            <a:spLocks noGrp="1"/>
          </p:cNvSpPr>
          <p:nvPr>
            <p:ph type="sldNum" sz="quarter" idx="5"/>
          </p:nvPr>
        </p:nvSpPr>
        <p:spPr/>
        <p:txBody>
          <a:bodyPr/>
          <a:lstStyle/>
          <a:p>
            <a:fld id="{3959A6DD-2B53-7649-9CF8-1432427E8501}" type="slidenum">
              <a:rPr lang="en-US" smtClean="0"/>
              <a:t>49</a:t>
            </a:fld>
            <a:endParaRPr lang="en-US"/>
          </a:p>
        </p:txBody>
      </p:sp>
    </p:spTree>
    <p:extLst>
      <p:ext uri="{BB962C8B-B14F-4D97-AF65-F5344CB8AC3E}">
        <p14:creationId xmlns:p14="http://schemas.microsoft.com/office/powerpoint/2010/main" val="2955051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journals.sagepub.com</a:t>
            </a:r>
            <a:r>
              <a:rPr lang="en-US" dirty="0"/>
              <a:t>/</a:t>
            </a:r>
            <a:r>
              <a:rPr lang="en-US" dirty="0" err="1"/>
              <a:t>doi</a:t>
            </a:r>
            <a:r>
              <a:rPr lang="en-US" dirty="0"/>
              <a:t>/10.1177/00369330740190S108</a:t>
            </a:r>
          </a:p>
          <a:p>
            <a:endParaRPr lang="en-US" dirty="0"/>
          </a:p>
          <a:p>
            <a:r>
              <a:rPr lang="en-US" dirty="0"/>
              <a:t>“In the Yale Diuretic </a:t>
            </a:r>
            <a:r>
              <a:rPr lang="en-US" dirty="0" err="1"/>
              <a:t>Protoco</a:t>
            </a:r>
            <a:r>
              <a:rPr lang="en-US" dirty="0"/>
              <a:t> (JACC 2021)l:  used primarily in folks with diuretic resistance. </a:t>
            </a:r>
            <a:r>
              <a:rPr lang="en-US" sz="1200" b="0" i="0" kern="1200" dirty="0">
                <a:solidFill>
                  <a:schemeClr val="tx1"/>
                </a:solidFill>
                <a:effectLst/>
                <a:latin typeface="+mn-lt"/>
                <a:ea typeface="+mn-ea"/>
                <a:cs typeface="+mn-cs"/>
              </a:rPr>
              <a:t>The protocol was automated, nurse-driven, and called for administration of 2 to 12.5 mg IV bumetanide up to 3 times daily. With initiation of the YDP, diuretic dosing was rapidly escalated toward a peak of 1,500 mg IV furosemide equivalents per day that was reached in the first 2 days of the protocol in 86% of patients. In 84% of cases, the YDP was terminated for satisfactory reasons (i.e., discharge, euvolemia, addition of thiazide diuretic, and transition to standing dose 12.5 mg bumetanide 3 times daily). The remaining 16% of patients had the YDP terminated for unfavorable reasons (e.g., worsening renal function); yet, the risk of electrolyte abnormalities, hypotension, and worsening renal function were similar pre- and post-initiation of YDP.”</a:t>
            </a:r>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50</a:t>
            </a:fld>
            <a:endParaRPr lang="en-US"/>
          </a:p>
        </p:txBody>
      </p:sp>
    </p:spTree>
    <p:extLst>
      <p:ext uri="{BB962C8B-B14F-4D97-AF65-F5344CB8AC3E}">
        <p14:creationId xmlns:p14="http://schemas.microsoft.com/office/powerpoint/2010/main" val="2494115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R. G., &amp; </a:t>
            </a:r>
            <a:r>
              <a:rPr lang="en-US" dirty="0" err="1"/>
              <a:t>Galla</a:t>
            </a:r>
            <a:r>
              <a:rPr lang="en-US" dirty="0"/>
              <a:t>, J. H. (2012). It is chloride depletion alkalosis, not contraction alkalosis. </a:t>
            </a:r>
            <a:r>
              <a:rPr lang="en-US" i="1" dirty="0"/>
              <a:t>Journal of the American Society of Nephrology</a:t>
            </a:r>
            <a:r>
              <a:rPr lang="en-US" dirty="0"/>
              <a:t>, </a:t>
            </a:r>
            <a:r>
              <a:rPr lang="en-US" i="1" dirty="0"/>
              <a:t>23</a:t>
            </a:r>
            <a:r>
              <a:rPr lang="en-US" dirty="0"/>
              <a:t>(2), 204-207.</a:t>
            </a:r>
          </a:p>
        </p:txBody>
      </p:sp>
      <p:sp>
        <p:nvSpPr>
          <p:cNvPr id="4" name="Slide Number Placeholder 3"/>
          <p:cNvSpPr>
            <a:spLocks noGrp="1"/>
          </p:cNvSpPr>
          <p:nvPr>
            <p:ph type="sldNum" sz="quarter" idx="5"/>
          </p:nvPr>
        </p:nvSpPr>
        <p:spPr/>
        <p:txBody>
          <a:bodyPr/>
          <a:lstStyle/>
          <a:p>
            <a:fld id="{02F8A6CE-9622-9D4F-91AB-915D330E010B}" type="slidenum">
              <a:rPr lang="en-US" smtClean="0"/>
              <a:t>51</a:t>
            </a:fld>
            <a:endParaRPr lang="en-US"/>
          </a:p>
        </p:txBody>
      </p:sp>
    </p:spTree>
    <p:extLst>
      <p:ext uri="{BB962C8B-B14F-4D97-AF65-F5344CB8AC3E}">
        <p14:creationId xmlns:p14="http://schemas.microsoft.com/office/powerpoint/2010/main" val="53433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post hoc analyses of large trials suggest that those who experience a moderate increase in creatinine (worsening kidney function) may actually have better prognosis than those who do not (55,56).</a:t>
            </a:r>
          </a:p>
          <a:p>
            <a:endParaRPr lang="en-US" dirty="0"/>
          </a:p>
          <a:p>
            <a:r>
              <a:rPr lang="en-US" sz="1200" kern="1200" dirty="0">
                <a:solidFill>
                  <a:schemeClr val="tx1"/>
                </a:solidFill>
                <a:effectLst/>
                <a:latin typeface="+mn-lt"/>
                <a:ea typeface="+mn-ea"/>
                <a:cs typeface="+mn-cs"/>
              </a:rPr>
              <a:t>Survival plots of the risk of death, rehospitalization, or emergency department visit by stable, worsening, or improvement in renal</a:t>
            </a:r>
          </a:p>
          <a:p>
            <a:r>
              <a:rPr lang="en-US" sz="1200" kern="1200" dirty="0">
                <a:solidFill>
                  <a:schemeClr val="tx1"/>
                </a:solidFill>
                <a:effectLst/>
                <a:latin typeface="+mn-lt"/>
                <a:ea typeface="+mn-ea"/>
                <a:cs typeface="+mn-cs"/>
              </a:rPr>
              <a:t>function. WRF and IRF were defined by &gt;0.3 mg/dL change in serum creatinine (A) and a ≥20% change in eGFR (B). Patients who did</a:t>
            </a:r>
          </a:p>
          <a:p>
            <a:r>
              <a:rPr lang="en-US" sz="1200" kern="1200" dirty="0">
                <a:solidFill>
                  <a:schemeClr val="tx1"/>
                </a:solidFill>
                <a:effectLst/>
                <a:latin typeface="+mn-lt"/>
                <a:ea typeface="+mn-ea"/>
                <a:cs typeface="+mn-cs"/>
              </a:rPr>
              <a:t>not meet criteria for WRF or IRF were classified as having Stable</a:t>
            </a:r>
          </a:p>
          <a:p>
            <a:r>
              <a:rPr lang="en-US" sz="1200" kern="1200" dirty="0">
                <a:solidFill>
                  <a:schemeClr val="tx1"/>
                </a:solidFill>
                <a:effectLst/>
                <a:latin typeface="+mn-lt"/>
                <a:ea typeface="+mn-ea"/>
                <a:cs typeface="+mn-cs"/>
              </a:rPr>
              <a:t>RF. IRF, improvement in renal function; RF, renal function; WRF:</a:t>
            </a:r>
          </a:p>
          <a:p>
            <a:r>
              <a:rPr lang="en-US" sz="1200" kern="1200" dirty="0">
                <a:solidFill>
                  <a:schemeClr val="tx1"/>
                </a:solidFill>
                <a:effectLst/>
                <a:latin typeface="+mn-lt"/>
                <a:ea typeface="+mn-ea"/>
                <a:cs typeface="+mn-cs"/>
              </a:rPr>
              <a:t>worsening renal function.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Brisco</a:t>
            </a:r>
            <a:r>
              <a:rPr lang="en-US" sz="1200" kern="1200" dirty="0">
                <a:solidFill>
                  <a:schemeClr val="tx1"/>
                </a:solidFill>
                <a:effectLst/>
                <a:latin typeface="+mn-lt"/>
                <a:ea typeface="+mn-ea"/>
                <a:cs typeface="+mn-cs"/>
              </a:rPr>
              <a:t> MA, </a:t>
            </a:r>
            <a:r>
              <a:rPr lang="en-US" sz="1200" kern="1200" dirty="0" err="1">
                <a:solidFill>
                  <a:schemeClr val="tx1"/>
                </a:solidFill>
                <a:effectLst/>
                <a:latin typeface="+mn-lt"/>
                <a:ea typeface="+mn-ea"/>
                <a:cs typeface="+mn-cs"/>
              </a:rPr>
              <a:t>Zile</a:t>
            </a:r>
            <a:r>
              <a:rPr lang="en-US" sz="1200" kern="1200" dirty="0">
                <a:solidFill>
                  <a:schemeClr val="tx1"/>
                </a:solidFill>
                <a:effectLst/>
                <a:latin typeface="+mn-lt"/>
                <a:ea typeface="+mn-ea"/>
                <a:cs typeface="+mn-cs"/>
              </a:rPr>
              <a:t> MR, </a:t>
            </a:r>
            <a:r>
              <a:rPr lang="en-US" sz="1200" kern="1200" dirty="0" err="1">
                <a:solidFill>
                  <a:schemeClr val="tx1"/>
                </a:solidFill>
                <a:effectLst/>
                <a:latin typeface="+mn-lt"/>
                <a:ea typeface="+mn-ea"/>
                <a:cs typeface="+mn-cs"/>
              </a:rPr>
              <a:t>Hanberg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JS,Wilson</a:t>
            </a:r>
            <a:r>
              <a:rPr lang="en-US" sz="1200" kern="1200" dirty="0">
                <a:solidFill>
                  <a:schemeClr val="tx1"/>
                </a:solidFill>
                <a:effectLst/>
                <a:latin typeface="+mn-lt"/>
                <a:ea typeface="+mn-ea"/>
                <a:cs typeface="+mn-cs"/>
              </a:rPr>
              <a:t> FP, Parikh CR, Coca SG,</a:t>
            </a:r>
          </a:p>
          <a:p>
            <a:r>
              <a:rPr lang="en-US" sz="1200" kern="1200" dirty="0">
                <a:solidFill>
                  <a:schemeClr val="tx1"/>
                </a:solidFill>
                <a:effectLst/>
                <a:latin typeface="+mn-lt"/>
                <a:ea typeface="+mn-ea"/>
                <a:cs typeface="+mn-cs"/>
              </a:rPr>
              <a:t>Tang WH, </a:t>
            </a:r>
            <a:r>
              <a:rPr lang="en-US" sz="1200" kern="1200" dirty="0" err="1">
                <a:solidFill>
                  <a:schemeClr val="tx1"/>
                </a:solidFill>
                <a:effectLst/>
                <a:latin typeface="+mn-lt"/>
                <a:ea typeface="+mn-ea"/>
                <a:cs typeface="+mn-cs"/>
              </a:rPr>
              <a:t>Testani</a:t>
            </a:r>
            <a:r>
              <a:rPr lang="en-US" sz="1200" kern="1200" dirty="0">
                <a:solidFill>
                  <a:schemeClr val="tx1"/>
                </a:solidFill>
                <a:effectLst/>
                <a:latin typeface="+mn-lt"/>
                <a:ea typeface="+mn-ea"/>
                <a:cs typeface="+mn-cs"/>
              </a:rPr>
              <a:t> JM: Relevance of changes in serum creatinine</a:t>
            </a:r>
          </a:p>
          <a:p>
            <a:r>
              <a:rPr lang="en-US" sz="1200" kern="1200" dirty="0">
                <a:solidFill>
                  <a:schemeClr val="tx1"/>
                </a:solidFill>
                <a:effectLst/>
                <a:latin typeface="+mn-lt"/>
                <a:ea typeface="+mn-ea"/>
                <a:cs typeface="+mn-cs"/>
              </a:rPr>
              <a:t>during a heart failure trial of decongestive strategies: Insights from</a:t>
            </a:r>
          </a:p>
          <a:p>
            <a:r>
              <a:rPr lang="en-US" sz="1200" kern="1200" dirty="0">
                <a:solidFill>
                  <a:schemeClr val="tx1"/>
                </a:solidFill>
                <a:effectLst/>
                <a:latin typeface="+mn-lt"/>
                <a:ea typeface="+mn-ea"/>
                <a:cs typeface="+mn-cs"/>
              </a:rPr>
              <a:t>the DOSE trial. J Card Fail 22: 753–760, 2016</a:t>
            </a:r>
          </a:p>
          <a:p>
            <a:endParaRPr lang="en-US" dirty="0"/>
          </a:p>
          <a:p>
            <a:endParaRPr lang="en-US" dirty="0"/>
          </a:p>
          <a:p>
            <a:r>
              <a:rPr lang="en-US" dirty="0"/>
              <a:t>Another study showing the same</a:t>
            </a:r>
          </a:p>
          <a:p>
            <a:endParaRPr lang="en-US" dirty="0"/>
          </a:p>
          <a:p>
            <a:r>
              <a:rPr lang="en-US" sz="1200" kern="1200" dirty="0">
                <a:solidFill>
                  <a:schemeClr val="tx1"/>
                </a:solidFill>
                <a:effectLst/>
                <a:latin typeface="+mn-lt"/>
                <a:ea typeface="+mn-ea"/>
                <a:cs typeface="+mn-cs"/>
              </a:rPr>
              <a:t>Ahmad T, Jackson K, Rao VS, </a:t>
            </a:r>
            <a:r>
              <a:rPr lang="en-US" sz="1200" kern="1200" dirty="0" err="1">
                <a:solidFill>
                  <a:schemeClr val="tx1"/>
                </a:solidFill>
                <a:effectLst/>
                <a:latin typeface="+mn-lt"/>
                <a:ea typeface="+mn-ea"/>
                <a:cs typeface="+mn-cs"/>
              </a:rPr>
              <a:t>TangWHW</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Brisco-BacikMA</a:t>
            </a:r>
            <a:r>
              <a:rPr lang="en-US" sz="1200" kern="1200" dirty="0">
                <a:solidFill>
                  <a:schemeClr val="tx1"/>
                </a:solidFill>
                <a:effectLst/>
                <a:latin typeface="+mn-lt"/>
                <a:ea typeface="+mn-ea"/>
                <a:cs typeface="+mn-cs"/>
              </a:rPr>
              <a:t>, Chen</a:t>
            </a:r>
          </a:p>
          <a:p>
            <a:r>
              <a:rPr lang="en-US" sz="1200" kern="1200" dirty="0">
                <a:solidFill>
                  <a:schemeClr val="tx1"/>
                </a:solidFill>
                <a:effectLst/>
                <a:latin typeface="+mn-lt"/>
                <a:ea typeface="+mn-ea"/>
                <a:cs typeface="+mn-cs"/>
              </a:rPr>
              <a:t>HH, Felker GM, Hernandez AF, O’Connor CM, </a:t>
            </a:r>
            <a:r>
              <a:rPr lang="en-US" sz="1200" kern="1200" dirty="0" err="1">
                <a:solidFill>
                  <a:schemeClr val="tx1"/>
                </a:solidFill>
                <a:effectLst/>
                <a:latin typeface="+mn-lt"/>
                <a:ea typeface="+mn-ea"/>
                <a:cs typeface="+mn-cs"/>
              </a:rPr>
              <a:t>Sabbisetti</a:t>
            </a:r>
            <a:r>
              <a:rPr lang="en-US" sz="1200" kern="1200" dirty="0">
                <a:solidFill>
                  <a:schemeClr val="tx1"/>
                </a:solidFill>
                <a:effectLst/>
                <a:latin typeface="+mn-lt"/>
                <a:ea typeface="+mn-ea"/>
                <a:cs typeface="+mn-cs"/>
              </a:rPr>
              <a:t> VS,</a:t>
            </a:r>
          </a:p>
          <a:p>
            <a:r>
              <a:rPr lang="en-US" sz="1200" kern="1200" dirty="0">
                <a:solidFill>
                  <a:schemeClr val="tx1"/>
                </a:solidFill>
                <a:effectLst/>
                <a:latin typeface="+mn-lt"/>
                <a:ea typeface="+mn-ea"/>
                <a:cs typeface="+mn-cs"/>
              </a:rPr>
              <a:t>Bonventre JV, Wilson FP, Coca SG, </a:t>
            </a:r>
            <a:r>
              <a:rPr lang="en-US" sz="1200" kern="1200" dirty="0" err="1">
                <a:solidFill>
                  <a:schemeClr val="tx1"/>
                </a:solidFill>
                <a:effectLst/>
                <a:latin typeface="+mn-lt"/>
                <a:ea typeface="+mn-ea"/>
                <a:cs typeface="+mn-cs"/>
              </a:rPr>
              <a:t>Testani</a:t>
            </a:r>
            <a:r>
              <a:rPr lang="en-US" sz="1200" kern="1200" dirty="0">
                <a:solidFill>
                  <a:schemeClr val="tx1"/>
                </a:solidFill>
                <a:effectLst/>
                <a:latin typeface="+mn-lt"/>
                <a:ea typeface="+mn-ea"/>
                <a:cs typeface="+mn-cs"/>
              </a:rPr>
              <a:t> JM: Worsening renal</a:t>
            </a:r>
          </a:p>
          <a:p>
            <a:r>
              <a:rPr lang="en-US" sz="1200" kern="1200" dirty="0" err="1">
                <a:solidFill>
                  <a:schemeClr val="tx1"/>
                </a:solidFill>
                <a:effectLst/>
                <a:latin typeface="+mn-lt"/>
                <a:ea typeface="+mn-ea"/>
                <a:cs typeface="+mn-cs"/>
              </a:rPr>
              <a:t>functioninpatients</a:t>
            </a:r>
            <a:r>
              <a:rPr lang="en-US" sz="1200" kern="1200" dirty="0">
                <a:solidFill>
                  <a:schemeClr val="tx1"/>
                </a:solidFill>
                <a:effectLst/>
                <a:latin typeface="+mn-lt"/>
                <a:ea typeface="+mn-ea"/>
                <a:cs typeface="+mn-cs"/>
              </a:rPr>
              <a:t> with acute heart failure undergoing aggressive</a:t>
            </a:r>
          </a:p>
          <a:p>
            <a:r>
              <a:rPr lang="en-US" sz="1200" kern="1200" dirty="0">
                <a:solidFill>
                  <a:schemeClr val="tx1"/>
                </a:solidFill>
                <a:effectLst/>
                <a:latin typeface="+mn-lt"/>
                <a:ea typeface="+mn-ea"/>
                <a:cs typeface="+mn-cs"/>
              </a:rPr>
              <a:t>diuresis is not associated with tubular injury. Circulation 137:</a:t>
            </a:r>
          </a:p>
          <a:p>
            <a:r>
              <a:rPr lang="en-US" sz="1200" kern="1200" dirty="0">
                <a:solidFill>
                  <a:schemeClr val="tx1"/>
                </a:solidFill>
                <a:effectLst/>
                <a:latin typeface="+mn-lt"/>
                <a:ea typeface="+mn-ea"/>
                <a:cs typeface="+mn-cs"/>
              </a:rPr>
              <a:t>2016–2028, 2018</a:t>
            </a:r>
          </a:p>
          <a:p>
            <a:endParaRPr lang="en-US" b="1" dirty="0"/>
          </a:p>
          <a:p>
            <a:endParaRPr lang="en-US" dirty="0"/>
          </a:p>
        </p:txBody>
      </p:sp>
      <p:sp>
        <p:nvSpPr>
          <p:cNvPr id="4" name="Slide Number Placeholder 3"/>
          <p:cNvSpPr>
            <a:spLocks noGrp="1"/>
          </p:cNvSpPr>
          <p:nvPr>
            <p:ph type="sldNum" sz="quarter" idx="5"/>
          </p:nvPr>
        </p:nvSpPr>
        <p:spPr/>
        <p:txBody>
          <a:bodyPr/>
          <a:lstStyle/>
          <a:p>
            <a:fld id="{02F8A6CE-9622-9D4F-91AB-915D330E010B}" type="slidenum">
              <a:rPr lang="en-US" smtClean="0"/>
              <a:t>52</a:t>
            </a:fld>
            <a:endParaRPr lang="en-US"/>
          </a:p>
        </p:txBody>
      </p:sp>
    </p:spTree>
    <p:extLst>
      <p:ext uri="{BB962C8B-B14F-4D97-AF65-F5344CB8AC3E}">
        <p14:creationId xmlns:p14="http://schemas.microsoft.com/office/powerpoint/2010/main" val="151728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a:t>
            </a:r>
          </a:p>
        </p:txBody>
      </p:sp>
      <p:sp>
        <p:nvSpPr>
          <p:cNvPr id="4" name="Slide Number Placeholder 3"/>
          <p:cNvSpPr>
            <a:spLocks noGrp="1"/>
          </p:cNvSpPr>
          <p:nvPr>
            <p:ph type="sldNum" sz="quarter" idx="5"/>
          </p:nvPr>
        </p:nvSpPr>
        <p:spPr/>
        <p:txBody>
          <a:bodyPr/>
          <a:lstStyle/>
          <a:p>
            <a:fld id="{3959A6DD-2B53-7649-9CF8-1432427E8501}" type="slidenum">
              <a:rPr lang="en-US" smtClean="0"/>
              <a:t>7</a:t>
            </a:fld>
            <a:endParaRPr lang="en-US"/>
          </a:p>
        </p:txBody>
      </p:sp>
    </p:spTree>
    <p:extLst>
      <p:ext uri="{BB962C8B-B14F-4D97-AF65-F5344CB8AC3E}">
        <p14:creationId xmlns:p14="http://schemas.microsoft.com/office/powerpoint/2010/main" val="275205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a:t>
            </a:r>
          </a:p>
        </p:txBody>
      </p:sp>
      <p:sp>
        <p:nvSpPr>
          <p:cNvPr id="4" name="Slide Number Placeholder 3"/>
          <p:cNvSpPr>
            <a:spLocks noGrp="1"/>
          </p:cNvSpPr>
          <p:nvPr>
            <p:ph type="sldNum" sz="quarter" idx="5"/>
          </p:nvPr>
        </p:nvSpPr>
        <p:spPr/>
        <p:txBody>
          <a:bodyPr/>
          <a:lstStyle/>
          <a:p>
            <a:fld id="{3959A6DD-2B53-7649-9CF8-1432427E8501}" type="slidenum">
              <a:rPr lang="en-US" smtClean="0"/>
              <a:t>8</a:t>
            </a:fld>
            <a:endParaRPr lang="en-US"/>
          </a:p>
        </p:txBody>
      </p:sp>
    </p:spTree>
    <p:extLst>
      <p:ext uri="{BB962C8B-B14F-4D97-AF65-F5344CB8AC3E}">
        <p14:creationId xmlns:p14="http://schemas.microsoft.com/office/powerpoint/2010/main" val="311024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59A6DD-2B53-7649-9CF8-1432427E8501}" type="slidenum">
              <a:rPr lang="en-US" smtClean="0"/>
              <a:t>9</a:t>
            </a:fld>
            <a:endParaRPr lang="en-US"/>
          </a:p>
        </p:txBody>
      </p:sp>
    </p:spTree>
    <p:extLst>
      <p:ext uri="{BB962C8B-B14F-4D97-AF65-F5344CB8AC3E}">
        <p14:creationId xmlns:p14="http://schemas.microsoft.com/office/powerpoint/2010/main" val="2799147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twitter.com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COREIMpodcast</a:t>
            </a:r>
            <a:r>
              <a:rPr lang="en-US" sz="1200" b="0" i="0" kern="1200" dirty="0">
                <a:solidFill>
                  <a:schemeClr val="tx1"/>
                </a:solidFill>
                <a:effectLst/>
                <a:latin typeface="+mn-lt"/>
                <a:ea typeface="+mn-ea"/>
                <a:cs typeface="+mn-cs"/>
              </a:rPr>
              <a:t>/status/1552252666486693891?s=20&amp;t=FY4wH6UpeCJDE8T_i_sQYA</a:t>
            </a:r>
            <a:endParaRPr lang="en-US" dirty="0"/>
          </a:p>
        </p:txBody>
      </p:sp>
      <p:sp>
        <p:nvSpPr>
          <p:cNvPr id="4" name="Slide Number Placeholder 3"/>
          <p:cNvSpPr>
            <a:spLocks noGrp="1"/>
          </p:cNvSpPr>
          <p:nvPr>
            <p:ph type="sldNum" sz="quarter" idx="5"/>
          </p:nvPr>
        </p:nvSpPr>
        <p:spPr/>
        <p:txBody>
          <a:bodyPr/>
          <a:lstStyle/>
          <a:p>
            <a:fld id="{3959A6DD-2B53-7649-9CF8-1432427E8501}" type="slidenum">
              <a:rPr lang="en-US" smtClean="0"/>
              <a:t>10</a:t>
            </a:fld>
            <a:endParaRPr lang="en-US"/>
          </a:p>
        </p:txBody>
      </p:sp>
    </p:spTree>
    <p:extLst>
      <p:ext uri="{BB962C8B-B14F-4D97-AF65-F5344CB8AC3E}">
        <p14:creationId xmlns:p14="http://schemas.microsoft.com/office/powerpoint/2010/main" val="176344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www.amjmedsci.org</a:t>
            </a:r>
            <a:r>
              <a:rPr lang="en-US" dirty="0"/>
              <a:t>/action/</a:t>
            </a:r>
            <a:r>
              <a:rPr lang="en-US" dirty="0" err="1"/>
              <a:t>showPdf?pii</a:t>
            </a:r>
            <a:r>
              <a:rPr lang="en-US" dirty="0"/>
              <a:t>=S0002-9629%2815%2934526-2</a:t>
            </a:r>
          </a:p>
        </p:txBody>
      </p:sp>
      <p:sp>
        <p:nvSpPr>
          <p:cNvPr id="4" name="Slide Number Placeholder 3"/>
          <p:cNvSpPr>
            <a:spLocks noGrp="1"/>
          </p:cNvSpPr>
          <p:nvPr>
            <p:ph type="sldNum" sz="quarter" idx="5"/>
          </p:nvPr>
        </p:nvSpPr>
        <p:spPr/>
        <p:txBody>
          <a:bodyPr/>
          <a:lstStyle/>
          <a:p>
            <a:fld id="{3959A6DD-2B53-7649-9CF8-1432427E8501}" type="slidenum">
              <a:rPr lang="en-US" smtClean="0"/>
              <a:t>11</a:t>
            </a:fld>
            <a:endParaRPr lang="en-US"/>
          </a:p>
        </p:txBody>
      </p:sp>
    </p:spTree>
    <p:extLst>
      <p:ext uri="{BB962C8B-B14F-4D97-AF65-F5344CB8AC3E}">
        <p14:creationId xmlns:p14="http://schemas.microsoft.com/office/powerpoint/2010/main" val="44153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F9F0-49B6-29D9-B218-5858776DD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DEE15-D7FE-B7C1-A2D5-F88F14608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BAC5E-C2D3-ED69-E785-EC8F938B1DB4}"/>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5" name="Footer Placeholder 4">
            <a:extLst>
              <a:ext uri="{FF2B5EF4-FFF2-40B4-BE49-F238E27FC236}">
                <a16:creationId xmlns:a16="http://schemas.microsoft.com/office/drawing/2014/main" id="{C12197E7-67A7-090D-16BC-017035C4A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33719-D6D2-1EB1-18CE-914BA27996D9}"/>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156224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C831-AB45-DB5E-2AE6-899B70D02B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B3322-0D8D-71AF-4290-193E7FAFC1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EDBF3-D72F-3D97-58E0-02E67D34DFB7}"/>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5" name="Footer Placeholder 4">
            <a:extLst>
              <a:ext uri="{FF2B5EF4-FFF2-40B4-BE49-F238E27FC236}">
                <a16:creationId xmlns:a16="http://schemas.microsoft.com/office/drawing/2014/main" id="{7CC70DA3-1808-7ABA-38E7-C3ABE28BB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5C981-4B3C-FBA6-540A-06C1F66274BC}"/>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154348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EA9A7-A03B-36D6-24B9-BD024BBDA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1E110-EA33-F34D-BDD6-B42E7B596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EB4AA-5901-E329-DDA9-AD7D89E8A912}"/>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5" name="Footer Placeholder 4">
            <a:extLst>
              <a:ext uri="{FF2B5EF4-FFF2-40B4-BE49-F238E27FC236}">
                <a16:creationId xmlns:a16="http://schemas.microsoft.com/office/drawing/2014/main" id="{90D69EAA-9667-E023-A338-A206B80FA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01B2-72C6-EA72-5D8A-F8DA06D43EC1}"/>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2190778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3460-0FFD-924B-E5FB-F72A8D9C8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2FDE0-BBE9-AE05-11FE-8BC5257A3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FDE30-65FC-37BB-FE9C-89BC9FF1493B}"/>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5" name="Footer Placeholder 4">
            <a:extLst>
              <a:ext uri="{FF2B5EF4-FFF2-40B4-BE49-F238E27FC236}">
                <a16:creationId xmlns:a16="http://schemas.microsoft.com/office/drawing/2014/main" id="{1D1A765E-1AC4-F044-3CDD-24AE7CF45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7EB97-180C-3558-D820-D929361DDFE4}"/>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140207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4DBC-F777-02FD-8E9A-82719F9BE1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EAD06B-BE01-4B96-C712-90CE5E0A9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0C276F-C18B-D2E1-35CF-2BBA61313421}"/>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5" name="Footer Placeholder 4">
            <a:extLst>
              <a:ext uri="{FF2B5EF4-FFF2-40B4-BE49-F238E27FC236}">
                <a16:creationId xmlns:a16="http://schemas.microsoft.com/office/drawing/2014/main" id="{DA7F8D44-6C84-501B-9440-CBEEE2A71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A7E45-745C-684F-2BB5-8151DD9D664B}"/>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2234076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062-0D39-7B9A-0347-B5C7D45F8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99367-178C-D329-FEE8-27546780C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6D141-9885-20C1-4FF6-94BA1D9930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8594D9-2138-2D5B-90A3-AABCE4927FFA}"/>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6" name="Footer Placeholder 5">
            <a:extLst>
              <a:ext uri="{FF2B5EF4-FFF2-40B4-BE49-F238E27FC236}">
                <a16:creationId xmlns:a16="http://schemas.microsoft.com/office/drawing/2014/main" id="{76ADD10F-D34B-55F8-9C70-F72E0B0BEC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A60D7-7897-F80C-C833-6E2A93D7F934}"/>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277102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5340-1871-DBB6-4C2D-5A354D365C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7715CE-614B-7E60-C8A9-837A19A7C3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472E1-F9FA-D0B3-F541-30918B778D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98EFF-36C9-CC3A-FAFF-AE9B0EAE6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699C63-5167-57C9-BFB5-A0723DD20E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109787-AFFB-FD42-06BE-E2B965697178}"/>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8" name="Footer Placeholder 7">
            <a:extLst>
              <a:ext uri="{FF2B5EF4-FFF2-40B4-BE49-F238E27FC236}">
                <a16:creationId xmlns:a16="http://schemas.microsoft.com/office/drawing/2014/main" id="{2E43D332-8753-375E-5140-95CFD3F8EC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565A-0195-A326-EDFA-6DB2D8F0248D}"/>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186150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94C21-925D-7CEA-296B-AA9158E4B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2A1524-B22C-4425-9704-7D888D14A643}"/>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4" name="Footer Placeholder 3">
            <a:extLst>
              <a:ext uri="{FF2B5EF4-FFF2-40B4-BE49-F238E27FC236}">
                <a16:creationId xmlns:a16="http://schemas.microsoft.com/office/drawing/2014/main" id="{B7ED34E2-30E0-12AC-6580-3C58E9D46A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414E1A-C5A1-6115-776C-A2724A01E86A}"/>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420204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07ED8-9A4B-8C19-A0FC-2E38832348E3}"/>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3" name="Footer Placeholder 2">
            <a:extLst>
              <a:ext uri="{FF2B5EF4-FFF2-40B4-BE49-F238E27FC236}">
                <a16:creationId xmlns:a16="http://schemas.microsoft.com/office/drawing/2014/main" id="{C8DCEFC6-A99B-6AE5-7C38-19B08C297B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A44749-DB83-6B35-B345-AD800142133C}"/>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413858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A19B-AF4A-904A-8381-8176F1E21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64DC37-290E-0DE4-C071-1E59AEFA28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271844-BDF5-DB8D-6353-54E923682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1086F-5CAF-B232-4A32-5855CF2F40DA}"/>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6" name="Footer Placeholder 5">
            <a:extLst>
              <a:ext uri="{FF2B5EF4-FFF2-40B4-BE49-F238E27FC236}">
                <a16:creationId xmlns:a16="http://schemas.microsoft.com/office/drawing/2014/main" id="{4137B7C3-C37E-922E-7DDD-712D879BE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C3E14-D929-EAC4-E243-22CA8854785E}"/>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3807776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FB57-C8A2-D0B7-2843-28AE0F8DB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71B681-FB3E-46E5-8A48-C63B528ED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EF8FE0-117B-EFAA-EAC1-4A0BFAD0E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A4E00-9AB2-BF4A-11B9-B812A5318E1E}"/>
              </a:ext>
            </a:extLst>
          </p:cNvPr>
          <p:cNvSpPr>
            <a:spLocks noGrp="1"/>
          </p:cNvSpPr>
          <p:nvPr>
            <p:ph type="dt" sz="half" idx="10"/>
          </p:nvPr>
        </p:nvSpPr>
        <p:spPr/>
        <p:txBody>
          <a:bodyPr/>
          <a:lstStyle/>
          <a:p>
            <a:fld id="{6FD2DA2C-8FA3-7E44-B6DC-F23BEF061625}" type="datetimeFigureOut">
              <a:rPr lang="en-US" smtClean="0"/>
              <a:t>8/8/22</a:t>
            </a:fld>
            <a:endParaRPr lang="en-US"/>
          </a:p>
        </p:txBody>
      </p:sp>
      <p:sp>
        <p:nvSpPr>
          <p:cNvPr id="6" name="Footer Placeholder 5">
            <a:extLst>
              <a:ext uri="{FF2B5EF4-FFF2-40B4-BE49-F238E27FC236}">
                <a16:creationId xmlns:a16="http://schemas.microsoft.com/office/drawing/2014/main" id="{C290EDC7-6B18-7378-5411-18F5C1DB2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06005-CF55-F9F4-1ABF-9A45116F8AF0}"/>
              </a:ext>
            </a:extLst>
          </p:cNvPr>
          <p:cNvSpPr>
            <a:spLocks noGrp="1"/>
          </p:cNvSpPr>
          <p:nvPr>
            <p:ph type="sldNum" sz="quarter" idx="12"/>
          </p:nvPr>
        </p:nvSpPr>
        <p:spPr/>
        <p:txBody>
          <a:bodyPr/>
          <a:lstStyle/>
          <a:p>
            <a:fld id="{A49B6175-0259-1D42-8BD6-C3740FC2C5A6}" type="slidenum">
              <a:rPr lang="en-US" smtClean="0"/>
              <a:t>‹#›</a:t>
            </a:fld>
            <a:endParaRPr lang="en-US"/>
          </a:p>
        </p:txBody>
      </p:sp>
    </p:spTree>
    <p:extLst>
      <p:ext uri="{BB962C8B-B14F-4D97-AF65-F5344CB8AC3E}">
        <p14:creationId xmlns:p14="http://schemas.microsoft.com/office/powerpoint/2010/main" val="687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15522F-1AEC-338F-A62C-914B54ABCD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B3DA30-4122-319C-A28C-878C2D78E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10C80-FD01-BAE6-A62A-3E3EE7753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2DA2C-8FA3-7E44-B6DC-F23BEF061625}" type="datetimeFigureOut">
              <a:rPr lang="en-US" smtClean="0"/>
              <a:t>8/8/22</a:t>
            </a:fld>
            <a:endParaRPr lang="en-US"/>
          </a:p>
        </p:txBody>
      </p:sp>
      <p:sp>
        <p:nvSpPr>
          <p:cNvPr id="5" name="Footer Placeholder 4">
            <a:extLst>
              <a:ext uri="{FF2B5EF4-FFF2-40B4-BE49-F238E27FC236}">
                <a16:creationId xmlns:a16="http://schemas.microsoft.com/office/drawing/2014/main" id="{30F53EE6-BABD-8709-79E5-E50F9E9B1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D4B43-5E17-0BC0-634A-2201346FF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B6175-0259-1D42-8BD6-C3740FC2C5A6}" type="slidenum">
              <a:rPr lang="en-US" smtClean="0"/>
              <a:t>‹#›</a:t>
            </a:fld>
            <a:endParaRPr lang="en-US"/>
          </a:p>
        </p:txBody>
      </p:sp>
    </p:spTree>
    <p:extLst>
      <p:ext uri="{BB962C8B-B14F-4D97-AF65-F5344CB8AC3E}">
        <p14:creationId xmlns:p14="http://schemas.microsoft.com/office/powerpoint/2010/main" val="1264441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clinicaltrials.gov/ct2/show/NCT04481919"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16/j.amjmed.2015.04.040" TargetMode="External"/><Relationship Id="rId2" Type="http://schemas.openxmlformats.org/officeDocument/2006/relationships/hyperlink" Target="https://www.coreimpodcast.com/2021/02/10/5-pearls-on-hyponatremia-episode-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DD36-3981-F44A-31E5-6ED73750EA21}"/>
              </a:ext>
            </a:extLst>
          </p:cNvPr>
          <p:cNvSpPr>
            <a:spLocks noGrp="1"/>
          </p:cNvSpPr>
          <p:nvPr>
            <p:ph type="ctrTitle"/>
          </p:nvPr>
        </p:nvSpPr>
        <p:spPr/>
        <p:txBody>
          <a:bodyPr/>
          <a:lstStyle/>
          <a:p>
            <a:r>
              <a:rPr lang="en-US" dirty="0"/>
              <a:t>Disturbances of </a:t>
            </a:r>
            <a:br>
              <a:rPr lang="en-US" dirty="0"/>
            </a:br>
            <a:r>
              <a:rPr lang="en-US" dirty="0"/>
              <a:t>Water and Sodium</a:t>
            </a:r>
          </a:p>
        </p:txBody>
      </p:sp>
      <p:sp>
        <p:nvSpPr>
          <p:cNvPr id="3" name="Subtitle 2">
            <a:extLst>
              <a:ext uri="{FF2B5EF4-FFF2-40B4-BE49-F238E27FC236}">
                <a16:creationId xmlns:a16="http://schemas.microsoft.com/office/drawing/2014/main" id="{46E31FB5-18A4-D875-C410-92BD1C2F829B}"/>
              </a:ext>
            </a:extLst>
          </p:cNvPr>
          <p:cNvSpPr>
            <a:spLocks noGrp="1"/>
          </p:cNvSpPr>
          <p:nvPr>
            <p:ph type="subTitle" idx="1"/>
          </p:nvPr>
        </p:nvSpPr>
        <p:spPr/>
        <p:txBody>
          <a:bodyPr/>
          <a:lstStyle/>
          <a:p>
            <a:r>
              <a:rPr lang="en-US" dirty="0"/>
              <a:t>Brian Locke, MD</a:t>
            </a:r>
          </a:p>
          <a:p>
            <a:r>
              <a:rPr lang="en-US" dirty="0"/>
              <a:t>2022 Fellow Bootcamp</a:t>
            </a:r>
          </a:p>
        </p:txBody>
      </p:sp>
    </p:spTree>
    <p:extLst>
      <p:ext uri="{BB962C8B-B14F-4D97-AF65-F5344CB8AC3E}">
        <p14:creationId xmlns:p14="http://schemas.microsoft.com/office/powerpoint/2010/main" val="1984706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11EFD124-96BF-91E3-0543-18C8CB774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888" y="0"/>
            <a:ext cx="5862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079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5" name="Rounded Rectangle 4">
            <a:extLst>
              <a:ext uri="{FF2B5EF4-FFF2-40B4-BE49-F238E27FC236}">
                <a16:creationId xmlns:a16="http://schemas.microsoft.com/office/drawing/2014/main" id="{9FC399F2-A70F-97FE-7B84-01C9328B9E94}"/>
              </a:ext>
            </a:extLst>
          </p:cNvPr>
          <p:cNvSpPr/>
          <p:nvPr/>
        </p:nvSpPr>
        <p:spPr>
          <a:xfrm>
            <a:off x="265395" y="1661906"/>
            <a:ext cx="181554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hyperosmolar? </a:t>
            </a:r>
          </a:p>
        </p:txBody>
      </p:sp>
      <p:sp>
        <p:nvSpPr>
          <p:cNvPr id="6" name="Rounded Rectangle 5">
            <a:extLst>
              <a:ext uri="{FF2B5EF4-FFF2-40B4-BE49-F238E27FC236}">
                <a16:creationId xmlns:a16="http://schemas.microsoft.com/office/drawing/2014/main" id="{B3A3B979-6129-D51E-D793-6A89694F6EF8}"/>
              </a:ext>
            </a:extLst>
          </p:cNvPr>
          <p:cNvSpPr/>
          <p:nvPr/>
        </p:nvSpPr>
        <p:spPr>
          <a:xfrm>
            <a:off x="2205121" y="1651968"/>
            <a:ext cx="191898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 error? (lipemic, m-</a:t>
            </a:r>
            <a:r>
              <a:rPr lang="en-US" dirty="0" err="1"/>
              <a:t>prot</a:t>
            </a:r>
            <a:r>
              <a:rPr lang="en-US" dirty="0"/>
              <a:t>)</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0" name="Rounded Rectangle 9">
            <a:extLst>
              <a:ext uri="{FF2B5EF4-FFF2-40B4-BE49-F238E27FC236}">
                <a16:creationId xmlns:a16="http://schemas.microsoft.com/office/drawing/2014/main" id="{9E0EB803-5305-6FA8-A3F1-CB108C713AF2}"/>
              </a:ext>
            </a:extLst>
          </p:cNvPr>
          <p:cNvSpPr/>
          <p:nvPr/>
        </p:nvSpPr>
        <p:spPr>
          <a:xfrm>
            <a:off x="240378" y="1519880"/>
            <a:ext cx="3920802" cy="1050325"/>
          </a:xfrm>
          <a:prstGeom prst="round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18" name="TextBox 17">
            <a:extLst>
              <a:ext uri="{FF2B5EF4-FFF2-40B4-BE49-F238E27FC236}">
                <a16:creationId xmlns:a16="http://schemas.microsoft.com/office/drawing/2014/main" id="{BE6F4D2C-C416-9AB4-B022-EBD339C0ADB2}"/>
              </a:ext>
            </a:extLst>
          </p:cNvPr>
          <p:cNvSpPr txBox="1"/>
          <p:nvPr/>
        </p:nvSpPr>
        <p:spPr>
          <a:xfrm>
            <a:off x="1434659" y="2581112"/>
            <a:ext cx="2420649" cy="369332"/>
          </a:xfrm>
          <a:prstGeom prst="rect">
            <a:avLst/>
          </a:prstGeom>
          <a:noFill/>
        </p:spPr>
        <p:txBody>
          <a:bodyPr wrap="square" rtlCol="0">
            <a:spAutoFit/>
          </a:bodyPr>
          <a:lstStyle/>
          <a:p>
            <a:r>
              <a:rPr lang="en-US" dirty="0"/>
              <a:t>Clinical Situation (IVIG?)</a:t>
            </a:r>
          </a:p>
        </p:txBody>
      </p:sp>
      <p:sp>
        <p:nvSpPr>
          <p:cNvPr id="19" name="TextBox 18">
            <a:extLst>
              <a:ext uri="{FF2B5EF4-FFF2-40B4-BE49-F238E27FC236}">
                <a16:creationId xmlns:a16="http://schemas.microsoft.com/office/drawing/2014/main" id="{48F36C21-CDAB-A603-F62E-AEBF64D4EDCA}"/>
              </a:ext>
            </a:extLst>
          </p:cNvPr>
          <p:cNvSpPr txBox="1"/>
          <p:nvPr/>
        </p:nvSpPr>
        <p:spPr>
          <a:xfrm>
            <a:off x="270099" y="3172939"/>
            <a:ext cx="2899569" cy="646331"/>
          </a:xfrm>
          <a:prstGeom prst="rect">
            <a:avLst/>
          </a:prstGeom>
          <a:noFill/>
        </p:spPr>
        <p:txBody>
          <a:bodyPr wrap="square" rtlCol="0">
            <a:spAutoFit/>
          </a:bodyPr>
          <a:lstStyle/>
          <a:p>
            <a:r>
              <a:rPr lang="en-US" dirty="0"/>
              <a:t>*Low </a:t>
            </a:r>
            <a:r>
              <a:rPr lang="en-US" dirty="0" err="1"/>
              <a:t>U_Spec</a:t>
            </a:r>
            <a:r>
              <a:rPr lang="en-US" dirty="0"/>
              <a:t> </a:t>
            </a:r>
            <a:r>
              <a:rPr lang="en-US" dirty="0" err="1"/>
              <a:t>Grav</a:t>
            </a:r>
            <a:r>
              <a:rPr lang="en-US" dirty="0"/>
              <a:t>: specific, not sensitive</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533982" cy="369332"/>
          </a:xfrm>
          <a:prstGeom prst="rect">
            <a:avLst/>
          </a:prstGeom>
          <a:noFill/>
        </p:spPr>
        <p:txBody>
          <a:bodyPr wrap="square" rtlCol="0">
            <a:spAutoFit/>
          </a:bodyPr>
          <a:lstStyle/>
          <a:p>
            <a:r>
              <a:rPr lang="en-US" dirty="0">
                <a:solidFill>
                  <a:srgbClr val="FF0000"/>
                </a:solidFill>
              </a:rPr>
              <a:t>What happened with 1L NS in ED? </a:t>
            </a:r>
          </a:p>
        </p:txBody>
      </p:sp>
    </p:spTree>
    <p:extLst>
      <p:ext uri="{BB962C8B-B14F-4D97-AF65-F5344CB8AC3E}">
        <p14:creationId xmlns:p14="http://schemas.microsoft.com/office/powerpoint/2010/main" val="104620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533982" cy="1200329"/>
          </a:xfrm>
          <a:prstGeom prst="rect">
            <a:avLst/>
          </a:prstGeom>
          <a:noFill/>
        </p:spPr>
        <p:txBody>
          <a:bodyPr wrap="square" rtlCol="0">
            <a:spAutoFit/>
          </a:bodyPr>
          <a:lstStyle/>
          <a:p>
            <a:r>
              <a:rPr lang="en-US" dirty="0">
                <a:solidFill>
                  <a:srgbClr val="FF0000"/>
                </a:solidFill>
              </a:rPr>
              <a:t>What happened with 1L NS in ED?</a:t>
            </a:r>
          </a:p>
          <a:p>
            <a:pPr marL="285750" indent="-285750">
              <a:buFont typeface="Arial" panose="020B0604020202020204" pitchFamily="34" charset="0"/>
              <a:buChar char="•"/>
            </a:pPr>
            <a:r>
              <a:rPr lang="en-US" dirty="0">
                <a:solidFill>
                  <a:srgbClr val="FF0000"/>
                </a:solidFill>
              </a:rPr>
              <a:t>154*2 </a:t>
            </a:r>
            <a:r>
              <a:rPr lang="en-US" dirty="0" err="1">
                <a:solidFill>
                  <a:srgbClr val="FF0000"/>
                </a:solidFill>
              </a:rPr>
              <a:t>MEq</a:t>
            </a:r>
            <a:r>
              <a:rPr lang="en-US" dirty="0">
                <a:solidFill>
                  <a:srgbClr val="FF0000"/>
                </a:solidFill>
              </a:rPr>
              <a:t>=</a:t>
            </a:r>
            <a:r>
              <a:rPr lang="en-US" dirty="0" err="1">
                <a:solidFill>
                  <a:srgbClr val="FF0000"/>
                </a:solidFill>
              </a:rPr>
              <a:t>mOsm</a:t>
            </a:r>
            <a:r>
              <a:rPr lang="en-US" dirty="0">
                <a:solidFill>
                  <a:srgbClr val="FF0000"/>
                </a:solidFill>
              </a:rPr>
              <a:t> Na Cl allows 6L free water loss if ADH gone</a:t>
            </a:r>
          </a:p>
          <a:p>
            <a:r>
              <a:rPr lang="en-US" dirty="0">
                <a:solidFill>
                  <a:srgbClr val="FF0000"/>
                </a:solidFill>
              </a:rPr>
              <a:t>	 </a:t>
            </a:r>
          </a:p>
        </p:txBody>
      </p:sp>
      <p:sp>
        <p:nvSpPr>
          <p:cNvPr id="3" name="Rounded Rectangle 2">
            <a:extLst>
              <a:ext uri="{FF2B5EF4-FFF2-40B4-BE49-F238E27FC236}">
                <a16:creationId xmlns:a16="http://schemas.microsoft.com/office/drawing/2014/main" id="{EE1AF6DD-4579-168F-2A6A-B6772591AA6A}"/>
              </a:ext>
            </a:extLst>
          </p:cNvPr>
          <p:cNvSpPr/>
          <p:nvPr/>
        </p:nvSpPr>
        <p:spPr>
          <a:xfrm>
            <a:off x="4408691" y="5042523"/>
            <a:ext cx="2807655" cy="1591649"/>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F0136203-9061-702C-7F2E-13F6D1F3AF79}"/>
              </a:ext>
            </a:extLst>
          </p:cNvPr>
          <p:cNvSpPr/>
          <p:nvPr/>
        </p:nvSpPr>
        <p:spPr>
          <a:xfrm>
            <a:off x="9242854" y="5795320"/>
            <a:ext cx="2911356" cy="957128"/>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7886A5-F426-BAB0-9921-DE2CDF4E0472}"/>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134780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920802" cy="1754326"/>
          </a:xfrm>
          <a:prstGeom prst="rect">
            <a:avLst/>
          </a:prstGeom>
          <a:noFill/>
        </p:spPr>
        <p:txBody>
          <a:bodyPr wrap="square" rtlCol="0">
            <a:spAutoFit/>
          </a:bodyPr>
          <a:lstStyle/>
          <a:p>
            <a:r>
              <a:rPr lang="en-US" dirty="0"/>
              <a:t>What happened with 1L NS in ED?</a:t>
            </a:r>
          </a:p>
          <a:p>
            <a:pPr marL="285750" indent="-285750">
              <a:buFont typeface="Arial" panose="020B0604020202020204" pitchFamily="34" charset="0"/>
              <a:buChar char="•"/>
            </a:pPr>
            <a:r>
              <a:rPr lang="en-US" dirty="0"/>
              <a:t>154*2 </a:t>
            </a:r>
            <a:r>
              <a:rPr lang="en-US" dirty="0" err="1"/>
              <a:t>MEq</a:t>
            </a:r>
            <a:r>
              <a:rPr lang="en-US" dirty="0"/>
              <a:t>=</a:t>
            </a:r>
            <a:r>
              <a:rPr lang="en-US" dirty="0" err="1"/>
              <a:t>mOsm</a:t>
            </a:r>
            <a:r>
              <a:rPr lang="en-US" dirty="0"/>
              <a:t> </a:t>
            </a:r>
            <a:r>
              <a:rPr lang="en-US" dirty="0" err="1"/>
              <a:t>Na+Cl</a:t>
            </a:r>
            <a:r>
              <a:rPr lang="en-US" dirty="0"/>
              <a:t> allows 6L free water loss if ADH gone!</a:t>
            </a:r>
          </a:p>
          <a:p>
            <a:r>
              <a:rPr lang="en-US" dirty="0">
                <a:solidFill>
                  <a:srgbClr val="FF0000"/>
                </a:solidFill>
              </a:rPr>
              <a:t>What if ADH to cause min </a:t>
            </a:r>
            <a:r>
              <a:rPr lang="en-US" dirty="0" err="1">
                <a:solidFill>
                  <a:srgbClr val="FF0000"/>
                </a:solidFill>
              </a:rPr>
              <a:t>U_osm</a:t>
            </a:r>
            <a:r>
              <a:rPr lang="en-US" dirty="0">
                <a:solidFill>
                  <a:srgbClr val="FF0000"/>
                </a:solidFill>
              </a:rPr>
              <a:t>: </a:t>
            </a:r>
          </a:p>
          <a:p>
            <a:r>
              <a:rPr lang="en-US" dirty="0">
                <a:solidFill>
                  <a:srgbClr val="FF0000"/>
                </a:solidFill>
              </a:rPr>
              <a:t>150? 300? 600?</a:t>
            </a:r>
          </a:p>
          <a:p>
            <a:pPr marL="285750" indent="-285750">
              <a:buFont typeface="Arial" panose="020B0604020202020204" pitchFamily="34" charset="0"/>
              <a:buChar char="•"/>
            </a:pPr>
            <a:endParaRPr lang="en-US" dirty="0">
              <a:solidFill>
                <a:srgbClr val="FF0000"/>
              </a:solidFill>
            </a:endParaRPr>
          </a:p>
        </p:txBody>
      </p:sp>
      <p:sp>
        <p:nvSpPr>
          <p:cNvPr id="3" name="Rounded Rectangle 2">
            <a:extLst>
              <a:ext uri="{FF2B5EF4-FFF2-40B4-BE49-F238E27FC236}">
                <a16:creationId xmlns:a16="http://schemas.microsoft.com/office/drawing/2014/main" id="{EE1AF6DD-4579-168F-2A6A-B6772591AA6A}"/>
              </a:ext>
            </a:extLst>
          </p:cNvPr>
          <p:cNvSpPr/>
          <p:nvPr/>
        </p:nvSpPr>
        <p:spPr>
          <a:xfrm>
            <a:off x="4408691" y="5042523"/>
            <a:ext cx="2807655" cy="1591649"/>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D39FA63-1148-D734-9B55-CA22AEB1B71F}"/>
              </a:ext>
            </a:extLst>
          </p:cNvPr>
          <p:cNvSpPr/>
          <p:nvPr/>
        </p:nvSpPr>
        <p:spPr>
          <a:xfrm>
            <a:off x="9242854" y="5795320"/>
            <a:ext cx="2911356" cy="957128"/>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8D5C1B-33D5-24EF-8C0C-7184ED8DF67E}"/>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2896232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920802" cy="2031325"/>
          </a:xfrm>
          <a:prstGeom prst="rect">
            <a:avLst/>
          </a:prstGeom>
          <a:noFill/>
        </p:spPr>
        <p:txBody>
          <a:bodyPr wrap="square" rtlCol="0">
            <a:spAutoFit/>
          </a:bodyPr>
          <a:lstStyle/>
          <a:p>
            <a:r>
              <a:rPr lang="en-US" dirty="0"/>
              <a:t>What happened with 1L NS in ED?</a:t>
            </a:r>
          </a:p>
          <a:p>
            <a:pPr marL="285750" indent="-285750">
              <a:buFont typeface="Arial" panose="020B0604020202020204" pitchFamily="34" charset="0"/>
              <a:buChar char="•"/>
            </a:pPr>
            <a:r>
              <a:rPr lang="en-US" dirty="0"/>
              <a:t>154*2 </a:t>
            </a:r>
            <a:r>
              <a:rPr lang="en-US" dirty="0" err="1"/>
              <a:t>MEq</a:t>
            </a:r>
            <a:r>
              <a:rPr lang="en-US" dirty="0"/>
              <a:t>=</a:t>
            </a:r>
            <a:r>
              <a:rPr lang="en-US" dirty="0" err="1"/>
              <a:t>mOsm</a:t>
            </a:r>
            <a:r>
              <a:rPr lang="en-US" dirty="0"/>
              <a:t> </a:t>
            </a:r>
            <a:r>
              <a:rPr lang="en-US" dirty="0" err="1"/>
              <a:t>Na+Cl</a:t>
            </a:r>
            <a:r>
              <a:rPr lang="en-US" dirty="0"/>
              <a:t> allows 6L free water loss if ADH gone!</a:t>
            </a:r>
          </a:p>
          <a:p>
            <a:r>
              <a:rPr lang="en-US" dirty="0">
                <a:solidFill>
                  <a:srgbClr val="FF0000"/>
                </a:solidFill>
              </a:rPr>
              <a:t>What if ADH to cause min </a:t>
            </a:r>
            <a:r>
              <a:rPr lang="en-US" dirty="0" err="1">
                <a:solidFill>
                  <a:srgbClr val="FF0000"/>
                </a:solidFill>
              </a:rPr>
              <a:t>U_osm</a:t>
            </a:r>
            <a:r>
              <a:rPr lang="en-US" dirty="0">
                <a:solidFill>
                  <a:srgbClr val="FF0000"/>
                </a:solidFill>
              </a:rPr>
              <a:t>: </a:t>
            </a:r>
          </a:p>
          <a:p>
            <a:r>
              <a:rPr lang="en-US" dirty="0">
                <a:solidFill>
                  <a:srgbClr val="FF0000"/>
                </a:solidFill>
              </a:rPr>
              <a:t>150? (2L, Na up) 300? (1L, </a:t>
            </a:r>
            <a:r>
              <a:rPr lang="en-US" dirty="0" err="1">
                <a:solidFill>
                  <a:srgbClr val="FF0000"/>
                </a:solidFill>
              </a:rPr>
              <a:t>na</a:t>
            </a:r>
            <a:r>
              <a:rPr lang="en-US" dirty="0">
                <a:solidFill>
                  <a:srgbClr val="FF0000"/>
                </a:solidFill>
              </a:rPr>
              <a:t> unchanged) 600? (500 cc, </a:t>
            </a:r>
            <a:r>
              <a:rPr lang="en-US" dirty="0" err="1">
                <a:solidFill>
                  <a:srgbClr val="FF0000"/>
                </a:solidFill>
              </a:rPr>
              <a:t>na</a:t>
            </a:r>
            <a:r>
              <a:rPr lang="en-US" dirty="0">
                <a:solidFill>
                  <a:srgbClr val="FF0000"/>
                </a:solidFill>
              </a:rPr>
              <a:t> down) </a:t>
            </a:r>
          </a:p>
          <a:p>
            <a:pPr marL="285750" indent="-285750">
              <a:buFont typeface="Arial" panose="020B0604020202020204" pitchFamily="34" charset="0"/>
              <a:buChar char="•"/>
            </a:pPr>
            <a:endParaRPr lang="en-US" dirty="0">
              <a:solidFill>
                <a:srgbClr val="FF0000"/>
              </a:solidFill>
            </a:endParaRPr>
          </a:p>
        </p:txBody>
      </p:sp>
      <p:sp>
        <p:nvSpPr>
          <p:cNvPr id="3" name="Rounded Rectangle 2">
            <a:extLst>
              <a:ext uri="{FF2B5EF4-FFF2-40B4-BE49-F238E27FC236}">
                <a16:creationId xmlns:a16="http://schemas.microsoft.com/office/drawing/2014/main" id="{EE1AF6DD-4579-168F-2A6A-B6772591AA6A}"/>
              </a:ext>
            </a:extLst>
          </p:cNvPr>
          <p:cNvSpPr/>
          <p:nvPr/>
        </p:nvSpPr>
        <p:spPr>
          <a:xfrm>
            <a:off x="4408691" y="5042523"/>
            <a:ext cx="2807655" cy="1591649"/>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D39FA63-1148-D734-9B55-CA22AEB1B71F}"/>
              </a:ext>
            </a:extLst>
          </p:cNvPr>
          <p:cNvSpPr/>
          <p:nvPr/>
        </p:nvSpPr>
        <p:spPr>
          <a:xfrm>
            <a:off x="9242854" y="5795320"/>
            <a:ext cx="2911356" cy="957128"/>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D07B938-798B-E005-0AD8-A2C5CD12BF20}"/>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394641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920802" cy="923330"/>
          </a:xfrm>
          <a:prstGeom prst="rect">
            <a:avLst/>
          </a:prstGeom>
          <a:noFill/>
        </p:spPr>
        <p:txBody>
          <a:bodyPr wrap="square" rtlCol="0">
            <a:spAutoFit/>
          </a:bodyPr>
          <a:lstStyle/>
          <a:p>
            <a:r>
              <a:rPr lang="en-US" dirty="0">
                <a:solidFill>
                  <a:srgbClr val="FF0000"/>
                </a:solidFill>
              </a:rPr>
              <a:t>What will happen if we restore EABV to kidneys? </a:t>
            </a:r>
          </a:p>
          <a:p>
            <a:pPr marL="285750" indent="-285750">
              <a:buFont typeface="Arial" panose="020B0604020202020204" pitchFamily="34" charset="0"/>
              <a:buChar char="•"/>
            </a:pPr>
            <a:endParaRPr lang="en-US" dirty="0">
              <a:solidFill>
                <a:srgbClr val="FF0000"/>
              </a:solidFill>
            </a:endParaRPr>
          </a:p>
        </p:txBody>
      </p:sp>
      <p:sp>
        <p:nvSpPr>
          <p:cNvPr id="21" name="Rounded Rectangle 20">
            <a:extLst>
              <a:ext uri="{FF2B5EF4-FFF2-40B4-BE49-F238E27FC236}">
                <a16:creationId xmlns:a16="http://schemas.microsoft.com/office/drawing/2014/main" id="{DD39FA63-1148-D734-9B55-CA22AEB1B71F}"/>
              </a:ext>
            </a:extLst>
          </p:cNvPr>
          <p:cNvSpPr/>
          <p:nvPr/>
        </p:nvSpPr>
        <p:spPr>
          <a:xfrm>
            <a:off x="8109699" y="4893276"/>
            <a:ext cx="4044511" cy="1859172"/>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D07B938-798B-E005-0AD8-A2C5CD12BF20}"/>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1333229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920802" cy="1754326"/>
          </a:xfrm>
          <a:prstGeom prst="rect">
            <a:avLst/>
          </a:prstGeom>
          <a:noFill/>
        </p:spPr>
        <p:txBody>
          <a:bodyPr wrap="square" rtlCol="0">
            <a:spAutoFit/>
          </a:bodyPr>
          <a:lstStyle/>
          <a:p>
            <a:r>
              <a:rPr lang="en-US" dirty="0"/>
              <a:t>What will happen if we restore EABV to kidneys? </a:t>
            </a:r>
          </a:p>
          <a:p>
            <a:r>
              <a:rPr lang="en-US" dirty="0">
                <a:solidFill>
                  <a:srgbClr val="FF0000"/>
                </a:solidFill>
              </a:rPr>
              <a:t>All the way off: 6L of UOP for 1L NS</a:t>
            </a:r>
          </a:p>
          <a:p>
            <a:r>
              <a:rPr lang="en-US" dirty="0">
                <a:solidFill>
                  <a:srgbClr val="FF0000"/>
                </a:solidFill>
              </a:rPr>
              <a:t>Part of the way off: 1L-5L off</a:t>
            </a:r>
          </a:p>
          <a:p>
            <a:r>
              <a:rPr lang="en-US" b="1" dirty="0" err="1"/>
              <a:t>U_osm</a:t>
            </a:r>
            <a:r>
              <a:rPr lang="en-US" b="1" dirty="0"/>
              <a:t>, </a:t>
            </a:r>
            <a:r>
              <a:rPr lang="en-US" b="1" dirty="0" err="1"/>
              <a:t>U_na</a:t>
            </a:r>
            <a:r>
              <a:rPr lang="en-US" b="1" dirty="0"/>
              <a:t> reflect a </a:t>
            </a:r>
            <a:r>
              <a:rPr lang="en-US" b="1" i="1" dirty="0"/>
              <a:t>physiologic state</a:t>
            </a:r>
            <a:r>
              <a:rPr lang="en-US" b="1" dirty="0"/>
              <a:t>, not a diagnosis – can cycle them</a:t>
            </a:r>
          </a:p>
        </p:txBody>
      </p:sp>
      <p:sp>
        <p:nvSpPr>
          <p:cNvPr id="21" name="Rounded Rectangle 20">
            <a:extLst>
              <a:ext uri="{FF2B5EF4-FFF2-40B4-BE49-F238E27FC236}">
                <a16:creationId xmlns:a16="http://schemas.microsoft.com/office/drawing/2014/main" id="{DD39FA63-1148-D734-9B55-CA22AEB1B71F}"/>
              </a:ext>
            </a:extLst>
          </p:cNvPr>
          <p:cNvSpPr/>
          <p:nvPr/>
        </p:nvSpPr>
        <p:spPr>
          <a:xfrm>
            <a:off x="8109699" y="4893276"/>
            <a:ext cx="4044511" cy="1859172"/>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D07B938-798B-E005-0AD8-A2C5CD12BF20}"/>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cxnSp>
        <p:nvCxnSpPr>
          <p:cNvPr id="23" name="Straight Arrow Connector 22">
            <a:extLst>
              <a:ext uri="{FF2B5EF4-FFF2-40B4-BE49-F238E27FC236}">
                <a16:creationId xmlns:a16="http://schemas.microsoft.com/office/drawing/2014/main" id="{C831AE5D-2CD6-1DC2-717F-4AE7E9BACAC4}"/>
              </a:ext>
            </a:extLst>
          </p:cNvPr>
          <p:cNvCxnSpPr/>
          <p:nvPr/>
        </p:nvCxnSpPr>
        <p:spPr>
          <a:xfrm flipH="1" flipV="1">
            <a:off x="4399005" y="4312356"/>
            <a:ext cx="3710694" cy="83748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29B31FA-BD50-3F2C-93E9-28E6E8005E08}"/>
              </a:ext>
            </a:extLst>
          </p:cNvPr>
          <p:cNvSpPr txBox="1"/>
          <p:nvPr/>
        </p:nvSpPr>
        <p:spPr>
          <a:xfrm>
            <a:off x="4885485" y="3429512"/>
            <a:ext cx="1532238" cy="369332"/>
          </a:xfrm>
          <a:prstGeom prst="rect">
            <a:avLst/>
          </a:prstGeom>
          <a:noFill/>
        </p:spPr>
        <p:txBody>
          <a:bodyPr wrap="square" rtlCol="0">
            <a:spAutoFit/>
          </a:bodyPr>
          <a:lstStyle/>
          <a:p>
            <a:r>
              <a:rPr lang="el-GR" b="1" dirty="0"/>
              <a:t>Δ</a:t>
            </a:r>
            <a:r>
              <a:rPr lang="en-US" b="1" dirty="0"/>
              <a:t> </a:t>
            </a:r>
            <a:r>
              <a:rPr lang="en-US" dirty="0"/>
              <a:t>Urine </a:t>
            </a:r>
            <a:r>
              <a:rPr lang="en-US" dirty="0" err="1"/>
              <a:t>Osm</a:t>
            </a:r>
            <a:r>
              <a:rPr lang="en-US" dirty="0"/>
              <a:t> </a:t>
            </a:r>
          </a:p>
        </p:txBody>
      </p:sp>
      <p:sp>
        <p:nvSpPr>
          <p:cNvPr id="25" name="TextBox 24">
            <a:extLst>
              <a:ext uri="{FF2B5EF4-FFF2-40B4-BE49-F238E27FC236}">
                <a16:creationId xmlns:a16="http://schemas.microsoft.com/office/drawing/2014/main" id="{ACF0CFD0-3584-9D7D-7E87-CE1C189C3358}"/>
              </a:ext>
            </a:extLst>
          </p:cNvPr>
          <p:cNvSpPr txBox="1"/>
          <p:nvPr/>
        </p:nvSpPr>
        <p:spPr>
          <a:xfrm>
            <a:off x="7379932" y="5171188"/>
            <a:ext cx="1532238" cy="369332"/>
          </a:xfrm>
          <a:prstGeom prst="rect">
            <a:avLst/>
          </a:prstGeom>
          <a:noFill/>
        </p:spPr>
        <p:txBody>
          <a:bodyPr wrap="square" rtlCol="0">
            <a:spAutoFit/>
          </a:bodyPr>
          <a:lstStyle/>
          <a:p>
            <a:r>
              <a:rPr lang="el-GR" b="1" dirty="0"/>
              <a:t>Δ</a:t>
            </a:r>
            <a:r>
              <a:rPr lang="en-US" b="1" dirty="0"/>
              <a:t> </a:t>
            </a:r>
            <a:r>
              <a:rPr lang="en-US" dirty="0"/>
              <a:t>Urine Na</a:t>
            </a:r>
          </a:p>
        </p:txBody>
      </p:sp>
    </p:spTree>
    <p:extLst>
      <p:ext uri="{BB962C8B-B14F-4D97-AF65-F5344CB8AC3E}">
        <p14:creationId xmlns:p14="http://schemas.microsoft.com/office/powerpoint/2010/main" val="317617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920802" cy="1200329"/>
          </a:xfrm>
          <a:prstGeom prst="rect">
            <a:avLst/>
          </a:prstGeom>
          <a:noFill/>
        </p:spPr>
        <p:txBody>
          <a:bodyPr wrap="square" rtlCol="0">
            <a:spAutoFit/>
          </a:bodyPr>
          <a:lstStyle/>
          <a:p>
            <a:r>
              <a:rPr lang="en-US" dirty="0">
                <a:solidFill>
                  <a:srgbClr val="FF0000"/>
                </a:solidFill>
              </a:rPr>
              <a:t>Your intern gave 1L IVF and the patient’s UOP is now 400 cc/hr. What category were they in?</a:t>
            </a:r>
          </a:p>
          <a:p>
            <a:pPr marL="285750" indent="-285750">
              <a:buFont typeface="Arial" panose="020B0604020202020204" pitchFamily="34" charset="0"/>
              <a:buChar char="•"/>
            </a:pPr>
            <a:endParaRPr lang="en-US" dirty="0">
              <a:solidFill>
                <a:srgbClr val="FF0000"/>
              </a:solidFill>
            </a:endParaRPr>
          </a:p>
        </p:txBody>
      </p:sp>
      <p:sp>
        <p:nvSpPr>
          <p:cNvPr id="22" name="TextBox 21">
            <a:extLst>
              <a:ext uri="{FF2B5EF4-FFF2-40B4-BE49-F238E27FC236}">
                <a16:creationId xmlns:a16="http://schemas.microsoft.com/office/drawing/2014/main" id="{9D07B938-798B-E005-0AD8-A2C5CD12BF20}"/>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1034065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Fellow-level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(H2O up)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a:t>
            </a:r>
            <a:r>
              <a:rPr lang="en-US" dirty="0" err="1"/>
              <a:t>osm</a:t>
            </a:r>
            <a:r>
              <a:rPr lang="en-US" dirty="0"/>
              <a:t> down)</a:t>
            </a:r>
          </a:p>
          <a:p>
            <a:pPr algn="ctr"/>
            <a:r>
              <a:rPr lang="en-US" u="sng" dirty="0"/>
              <a:t>Impaired Range</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20" name="TextBox 19">
            <a:extLst>
              <a:ext uri="{FF2B5EF4-FFF2-40B4-BE49-F238E27FC236}">
                <a16:creationId xmlns:a16="http://schemas.microsoft.com/office/drawing/2014/main" id="{06B9EFD2-1AD0-2C99-E919-3623AE6BB2A8}"/>
              </a:ext>
            </a:extLst>
          </p:cNvPr>
          <p:cNvSpPr txBox="1"/>
          <p:nvPr/>
        </p:nvSpPr>
        <p:spPr>
          <a:xfrm>
            <a:off x="7312106" y="1702286"/>
            <a:ext cx="3920802" cy="1754326"/>
          </a:xfrm>
          <a:prstGeom prst="rect">
            <a:avLst/>
          </a:prstGeom>
          <a:noFill/>
        </p:spPr>
        <p:txBody>
          <a:bodyPr wrap="square" rtlCol="0">
            <a:spAutoFit/>
          </a:bodyPr>
          <a:lstStyle/>
          <a:p>
            <a:r>
              <a:rPr lang="en-US" dirty="0"/>
              <a:t>Your intern gave 1L IVF and the patient’s UOP is now 400 cc/hr. What category were they in?</a:t>
            </a:r>
          </a:p>
          <a:p>
            <a:r>
              <a:rPr lang="en-US" dirty="0">
                <a:solidFill>
                  <a:srgbClr val="FF0000"/>
                </a:solidFill>
              </a:rPr>
              <a:t>	How could we stop this?</a:t>
            </a:r>
          </a:p>
          <a:p>
            <a:r>
              <a:rPr lang="en-US" dirty="0">
                <a:solidFill>
                  <a:srgbClr val="FF0000"/>
                </a:solidFill>
              </a:rPr>
              <a:t>	Do not wait for next Na </a:t>
            </a:r>
          </a:p>
          <a:p>
            <a:pPr marL="285750" indent="-285750">
              <a:buFont typeface="Arial" panose="020B0604020202020204" pitchFamily="34" charset="0"/>
              <a:buChar char="•"/>
            </a:pPr>
            <a:endParaRPr lang="en-US" dirty="0">
              <a:solidFill>
                <a:srgbClr val="FF0000"/>
              </a:solidFill>
            </a:endParaRPr>
          </a:p>
        </p:txBody>
      </p:sp>
      <p:sp>
        <p:nvSpPr>
          <p:cNvPr id="22" name="TextBox 21">
            <a:extLst>
              <a:ext uri="{FF2B5EF4-FFF2-40B4-BE49-F238E27FC236}">
                <a16:creationId xmlns:a16="http://schemas.microsoft.com/office/drawing/2014/main" id="{9D07B938-798B-E005-0AD8-A2C5CD12BF20}"/>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
        <p:nvSpPr>
          <p:cNvPr id="3" name="Rounded Rectangle 2">
            <a:extLst>
              <a:ext uri="{FF2B5EF4-FFF2-40B4-BE49-F238E27FC236}">
                <a16:creationId xmlns:a16="http://schemas.microsoft.com/office/drawing/2014/main" id="{B1C93299-CED0-3F4B-6BD3-771B3A21F15B}"/>
              </a:ext>
            </a:extLst>
          </p:cNvPr>
          <p:cNvSpPr/>
          <p:nvPr/>
        </p:nvSpPr>
        <p:spPr>
          <a:xfrm>
            <a:off x="8109700" y="5803174"/>
            <a:ext cx="1664496" cy="949273"/>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599B4AD-0DF7-A6FF-D354-E47789EA0D08}"/>
              </a:ext>
            </a:extLst>
          </p:cNvPr>
          <p:cNvSpPr/>
          <p:nvPr/>
        </p:nvSpPr>
        <p:spPr>
          <a:xfrm>
            <a:off x="118997" y="4487292"/>
            <a:ext cx="4242938" cy="1530449"/>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035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FDC9-702C-F19C-88EE-7630A67B2B6A}"/>
              </a:ext>
            </a:extLst>
          </p:cNvPr>
          <p:cNvSpPr>
            <a:spLocks noGrp="1"/>
          </p:cNvSpPr>
          <p:nvPr>
            <p:ph type="title"/>
          </p:nvPr>
        </p:nvSpPr>
        <p:spPr/>
        <p:txBody>
          <a:bodyPr/>
          <a:lstStyle/>
          <a:p>
            <a:r>
              <a:rPr lang="en-US" dirty="0"/>
              <a:t>DDAVP clamp: </a:t>
            </a:r>
          </a:p>
        </p:txBody>
      </p:sp>
      <p:sp>
        <p:nvSpPr>
          <p:cNvPr id="3" name="Content Placeholder 2">
            <a:extLst>
              <a:ext uri="{FF2B5EF4-FFF2-40B4-BE49-F238E27FC236}">
                <a16:creationId xmlns:a16="http://schemas.microsoft.com/office/drawing/2014/main" id="{BF99FF92-C911-49FD-DA80-097A7C6FA630}"/>
              </a:ext>
            </a:extLst>
          </p:cNvPr>
          <p:cNvSpPr>
            <a:spLocks noGrp="1"/>
          </p:cNvSpPr>
          <p:nvPr>
            <p:ph idx="1"/>
          </p:nvPr>
        </p:nvSpPr>
        <p:spPr>
          <a:xfrm>
            <a:off x="838200" y="1825625"/>
            <a:ext cx="6919913" cy="2517775"/>
          </a:xfrm>
        </p:spPr>
        <p:txBody>
          <a:bodyPr>
            <a:normAutofit fontScale="77500" lnSpcReduction="20000"/>
          </a:bodyPr>
          <a:lstStyle/>
          <a:p>
            <a:r>
              <a:rPr lang="en-US" dirty="0"/>
              <a:t>ALL of the risk of over-correction comes from solute being given when ADH is low (= body can now dump free water at </a:t>
            </a:r>
            <a:r>
              <a:rPr lang="en-US" dirty="0" err="1"/>
              <a:t>U_osm</a:t>
            </a:r>
            <a:r>
              <a:rPr lang="en-US" dirty="0"/>
              <a:t> 50 </a:t>
            </a:r>
            <a:r>
              <a:rPr lang="en-US" dirty="0" err="1"/>
              <a:t>osm</a:t>
            </a:r>
            <a:r>
              <a:rPr lang="en-US" dirty="0"/>
              <a:t>/L) </a:t>
            </a:r>
          </a:p>
          <a:p>
            <a:pPr lvl="1"/>
            <a:r>
              <a:rPr lang="en-US" dirty="0" err="1"/>
              <a:t>Adrogue-Madias</a:t>
            </a:r>
            <a:r>
              <a:rPr lang="en-US" dirty="0"/>
              <a:t> equation: 1L NS in 70kg w/ Na 105 -&gt; 107.5</a:t>
            </a:r>
          </a:p>
          <a:p>
            <a:r>
              <a:rPr lang="en-US" dirty="0"/>
              <a:t>2 options:</a:t>
            </a:r>
          </a:p>
          <a:p>
            <a:pPr lvl="1"/>
            <a:r>
              <a:rPr lang="en-US" dirty="0"/>
              <a:t>D5W to match the urine output (that’s a lot of D5; ‘iatrogenic polydipsia’)</a:t>
            </a:r>
          </a:p>
          <a:p>
            <a:pPr lvl="1"/>
            <a:r>
              <a:rPr lang="en-US" dirty="0"/>
              <a:t>Give ADH back (useful whenever UOP high or might become high)</a:t>
            </a:r>
          </a:p>
        </p:txBody>
      </p:sp>
      <p:sp>
        <p:nvSpPr>
          <p:cNvPr id="4" name="Content Placeholder 2">
            <a:extLst>
              <a:ext uri="{FF2B5EF4-FFF2-40B4-BE49-F238E27FC236}">
                <a16:creationId xmlns:a16="http://schemas.microsoft.com/office/drawing/2014/main" id="{7A98D11A-9841-65F2-84E4-70F6805DEA9A}"/>
              </a:ext>
            </a:extLst>
          </p:cNvPr>
          <p:cNvSpPr txBox="1">
            <a:spLocks/>
          </p:cNvSpPr>
          <p:nvPr/>
        </p:nvSpPr>
        <p:spPr>
          <a:xfrm>
            <a:off x="838200" y="4634728"/>
            <a:ext cx="6705600" cy="20064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rgbClr val="FF0000"/>
                </a:solidFill>
              </a:rPr>
              <a:t>DDAVP 2 mcg IV q8hr, continued until Na at target</a:t>
            </a:r>
          </a:p>
          <a:p>
            <a:pPr lvl="1" algn="ctr"/>
            <a:r>
              <a:rPr lang="en-US" dirty="0"/>
              <a:t>Give 3% Saline to increase</a:t>
            </a:r>
          </a:p>
          <a:p>
            <a:pPr lvl="1" algn="ctr"/>
            <a:r>
              <a:rPr lang="en-US" dirty="0"/>
              <a:t>Do nothing to keep unchanged</a:t>
            </a:r>
          </a:p>
          <a:p>
            <a:pPr lvl="1" algn="ctr"/>
            <a:r>
              <a:rPr lang="en-US" dirty="0"/>
              <a:t>Give D5w to decrease</a:t>
            </a:r>
          </a:p>
        </p:txBody>
      </p:sp>
      <p:pic>
        <p:nvPicPr>
          <p:cNvPr id="3074" name="Picture 2">
            <a:extLst>
              <a:ext uri="{FF2B5EF4-FFF2-40B4-BE49-F238E27FC236}">
                <a16:creationId xmlns:a16="http://schemas.microsoft.com/office/drawing/2014/main" id="{7E2DE7D4-3761-80AE-B047-B06B52D8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612" y="2298707"/>
            <a:ext cx="3810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1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7F3B-431E-5524-C517-744F4BE79BB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BEE6DA92-96DE-3D54-6799-C2AB639AB416}"/>
              </a:ext>
            </a:extLst>
          </p:cNvPr>
          <p:cNvSpPr>
            <a:spLocks noGrp="1"/>
          </p:cNvSpPr>
          <p:nvPr>
            <p:ph idx="1"/>
          </p:nvPr>
        </p:nvSpPr>
        <p:spPr/>
        <p:txBody>
          <a:bodyPr/>
          <a:lstStyle/>
          <a:p>
            <a:r>
              <a:rPr lang="en-US" dirty="0"/>
              <a:t>Disorders of Water</a:t>
            </a:r>
          </a:p>
          <a:p>
            <a:pPr lvl="1"/>
            <a:r>
              <a:rPr lang="en-US" dirty="0"/>
              <a:t>Hyponatremia</a:t>
            </a:r>
          </a:p>
          <a:p>
            <a:pPr lvl="2"/>
            <a:r>
              <a:rPr lang="en-US" dirty="0"/>
              <a:t>Fellow-level schema</a:t>
            </a:r>
          </a:p>
          <a:p>
            <a:pPr lvl="2"/>
            <a:r>
              <a:rPr lang="en-US" dirty="0"/>
              <a:t>When to use DDAVP clamp</a:t>
            </a:r>
          </a:p>
          <a:p>
            <a:pPr lvl="1"/>
            <a:r>
              <a:rPr lang="en-US" dirty="0"/>
              <a:t>Hypernatremia</a:t>
            </a:r>
          </a:p>
          <a:p>
            <a:pPr lvl="2"/>
            <a:r>
              <a:rPr lang="en-US" dirty="0"/>
              <a:t>Why all our ARDS patients are hypernatremia and why Orme’s approach works</a:t>
            </a:r>
          </a:p>
          <a:p>
            <a:r>
              <a:rPr lang="en-US" dirty="0"/>
              <a:t>Disorders of Sodium</a:t>
            </a:r>
          </a:p>
          <a:p>
            <a:pPr lvl="1"/>
            <a:r>
              <a:rPr lang="en-US" dirty="0"/>
              <a:t>Congestion</a:t>
            </a:r>
          </a:p>
          <a:p>
            <a:pPr lvl="2"/>
            <a:r>
              <a:rPr lang="en-US" dirty="0"/>
              <a:t>Diuresis vs Natriuresis</a:t>
            </a:r>
          </a:p>
          <a:p>
            <a:pPr lvl="2"/>
            <a:r>
              <a:rPr lang="en-US" dirty="0"/>
              <a:t>Inadequate dosing of </a:t>
            </a:r>
            <a:r>
              <a:rPr lang="en-US" dirty="0" err="1"/>
              <a:t>lasix</a:t>
            </a:r>
            <a:endParaRPr lang="en-US" dirty="0"/>
          </a:p>
          <a:p>
            <a:pPr lvl="2"/>
            <a:r>
              <a:rPr lang="en-US" dirty="0"/>
              <a:t>When to stop</a:t>
            </a:r>
          </a:p>
        </p:txBody>
      </p:sp>
    </p:spTree>
    <p:extLst>
      <p:ext uri="{BB962C8B-B14F-4D97-AF65-F5344CB8AC3E}">
        <p14:creationId xmlns:p14="http://schemas.microsoft.com/office/powerpoint/2010/main" val="2600804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7B36-4DB8-EA1D-DAA9-A63072F00F73}"/>
              </a:ext>
            </a:extLst>
          </p:cNvPr>
          <p:cNvSpPr>
            <a:spLocks noGrp="1"/>
          </p:cNvSpPr>
          <p:nvPr>
            <p:ph type="title"/>
          </p:nvPr>
        </p:nvSpPr>
        <p:spPr/>
        <p:txBody>
          <a:bodyPr/>
          <a:lstStyle/>
          <a:p>
            <a:r>
              <a:rPr lang="en-US" dirty="0"/>
              <a:t>Hyponatremia: summary</a:t>
            </a:r>
          </a:p>
        </p:txBody>
      </p:sp>
      <p:sp>
        <p:nvSpPr>
          <p:cNvPr id="3" name="Content Placeholder 2">
            <a:extLst>
              <a:ext uri="{FF2B5EF4-FFF2-40B4-BE49-F238E27FC236}">
                <a16:creationId xmlns:a16="http://schemas.microsoft.com/office/drawing/2014/main" id="{61267042-CD88-FDBF-59B6-89418F8484B4}"/>
              </a:ext>
            </a:extLst>
          </p:cNvPr>
          <p:cNvSpPr>
            <a:spLocks noGrp="1"/>
          </p:cNvSpPr>
          <p:nvPr>
            <p:ph idx="1"/>
          </p:nvPr>
        </p:nvSpPr>
        <p:spPr/>
        <p:txBody>
          <a:bodyPr/>
          <a:lstStyle/>
          <a:p>
            <a:r>
              <a:rPr lang="en-US" dirty="0"/>
              <a:t>Tools for residents: Serum </a:t>
            </a:r>
            <a:r>
              <a:rPr lang="en-US" dirty="0" err="1"/>
              <a:t>Osm</a:t>
            </a:r>
            <a:r>
              <a:rPr lang="en-US" dirty="0"/>
              <a:t>, Urine </a:t>
            </a:r>
            <a:r>
              <a:rPr lang="en-US" dirty="0" err="1"/>
              <a:t>Osm</a:t>
            </a:r>
            <a:r>
              <a:rPr lang="en-US" dirty="0"/>
              <a:t>, Urine Na (</a:t>
            </a:r>
            <a:r>
              <a:rPr lang="en-US" dirty="0" err="1"/>
              <a:t>FENa</a:t>
            </a:r>
            <a:r>
              <a:rPr lang="en-US" dirty="0"/>
              <a:t>)</a:t>
            </a:r>
          </a:p>
          <a:p>
            <a:r>
              <a:rPr lang="en-US" dirty="0"/>
              <a:t>Tools for fellows: UOP, response to solutes, clinical circumstance, cycling the labs prn</a:t>
            </a:r>
          </a:p>
          <a:p>
            <a:pPr marL="0" indent="0">
              <a:buNone/>
            </a:pPr>
            <a:endParaRPr lang="en-US" dirty="0"/>
          </a:p>
          <a:p>
            <a:r>
              <a:rPr lang="en-US" dirty="0"/>
              <a:t>If the ED gave 1L IVF and the [Na] didn’t budge or worsened: </a:t>
            </a:r>
          </a:p>
          <a:p>
            <a:pPr lvl="1"/>
            <a:r>
              <a:rPr lang="en-US" dirty="0"/>
              <a:t>SIADH etc., or appropriate ADH presence from </a:t>
            </a:r>
            <a:r>
              <a:rPr lang="en-US" dirty="0" err="1"/>
              <a:t>hypervol</a:t>
            </a:r>
            <a:r>
              <a:rPr lang="en-US" dirty="0"/>
              <a:t>/maldistributed </a:t>
            </a:r>
          </a:p>
          <a:p>
            <a:r>
              <a:rPr lang="en-US" dirty="0"/>
              <a:t>If the ED gave 1L IVF and the patient is making more than 250+ cc/</a:t>
            </a:r>
            <a:r>
              <a:rPr lang="en-US" dirty="0" err="1"/>
              <a:t>hr</a:t>
            </a:r>
            <a:endParaRPr lang="en-US" dirty="0"/>
          </a:p>
          <a:p>
            <a:pPr lvl="1"/>
            <a:r>
              <a:rPr lang="en-US" dirty="0"/>
              <a:t>They either had no ADH to start, or reason for ADH is gone (</a:t>
            </a:r>
            <a:r>
              <a:rPr lang="en-US" dirty="0" err="1"/>
              <a:t>hypovol</a:t>
            </a:r>
            <a:r>
              <a:rPr lang="en-US" dirty="0"/>
              <a:t>)</a:t>
            </a:r>
          </a:p>
          <a:p>
            <a:pPr lvl="1"/>
            <a:r>
              <a:rPr lang="en-US" dirty="0"/>
              <a:t>Start DDAVP 2 mcg IV q8h</a:t>
            </a:r>
          </a:p>
          <a:p>
            <a:endParaRPr lang="en-US" dirty="0"/>
          </a:p>
        </p:txBody>
      </p:sp>
    </p:spTree>
    <p:extLst>
      <p:ext uri="{BB962C8B-B14F-4D97-AF65-F5344CB8AC3E}">
        <p14:creationId xmlns:p14="http://schemas.microsoft.com/office/powerpoint/2010/main" val="4084279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39F-529A-A14E-4685-B76CDEF9E2E9}"/>
              </a:ext>
            </a:extLst>
          </p:cNvPr>
          <p:cNvSpPr>
            <a:spLocks noGrp="1"/>
          </p:cNvSpPr>
          <p:nvPr>
            <p:ph type="title"/>
          </p:nvPr>
        </p:nvSpPr>
        <p:spPr/>
        <p:txBody>
          <a:bodyPr/>
          <a:lstStyle/>
          <a:p>
            <a:r>
              <a:rPr lang="en-US" dirty="0"/>
              <a:t>Hypernatremia</a:t>
            </a:r>
          </a:p>
        </p:txBody>
      </p:sp>
      <p:sp>
        <p:nvSpPr>
          <p:cNvPr id="4" name="Content Placeholder 3">
            <a:extLst>
              <a:ext uri="{FF2B5EF4-FFF2-40B4-BE49-F238E27FC236}">
                <a16:creationId xmlns:a16="http://schemas.microsoft.com/office/drawing/2014/main" id="{087F67EB-A482-8CC5-09F9-131115646469}"/>
              </a:ext>
            </a:extLst>
          </p:cNvPr>
          <p:cNvSpPr txBox="1">
            <a:spLocks noGrp="1"/>
          </p:cNvSpPr>
          <p:nvPr>
            <p:ph idx="1"/>
          </p:nvPr>
        </p:nvSpPr>
        <p:spPr>
          <a:xfrm>
            <a:off x="838200" y="1825625"/>
            <a:ext cx="10515600" cy="3118803"/>
          </a:xfrm>
          <a:prstGeom prst="rect">
            <a:avLst/>
          </a:prstGeom>
          <a:noFill/>
        </p:spPr>
        <p:txBody>
          <a:bodyPr wrap="square" rtlCol="0">
            <a:spAutoFit/>
          </a:bodyPr>
          <a:lstStyle/>
          <a:p>
            <a:r>
              <a:rPr lang="en-US" dirty="0"/>
              <a:t>60kg -&gt; 600 </a:t>
            </a:r>
            <a:r>
              <a:rPr lang="en-US" dirty="0" err="1"/>
              <a:t>mOsm</a:t>
            </a:r>
            <a:r>
              <a:rPr lang="en-US" dirty="0"/>
              <a:t>/d solute; 50 </a:t>
            </a:r>
            <a:r>
              <a:rPr lang="en-US" dirty="0" err="1"/>
              <a:t>mOsm</a:t>
            </a:r>
            <a:r>
              <a:rPr lang="en-US" dirty="0"/>
              <a:t>: max 12L; </a:t>
            </a:r>
            <a:r>
              <a:rPr lang="en-US" b="1" dirty="0"/>
              <a:t>1200 </a:t>
            </a:r>
            <a:r>
              <a:rPr lang="en-US" b="1" dirty="0" err="1"/>
              <a:t>mOsm</a:t>
            </a:r>
            <a:r>
              <a:rPr lang="en-US" b="1" dirty="0"/>
              <a:t>/L: min 0.5L</a:t>
            </a:r>
          </a:p>
          <a:p>
            <a:pPr lvl="1"/>
            <a:r>
              <a:rPr lang="en-US" dirty="0"/>
              <a:t>With normal solute intake and less than 500cc water, you’d get </a:t>
            </a:r>
            <a:r>
              <a:rPr lang="en-US" dirty="0" err="1"/>
              <a:t>hypernatremic</a:t>
            </a:r>
            <a:endParaRPr lang="en-US" dirty="0"/>
          </a:p>
          <a:p>
            <a:pPr lvl="1"/>
            <a:r>
              <a:rPr lang="en-US" dirty="0"/>
              <a:t>If you have Diabetes Insipidus, your maximum concentration drops. If max </a:t>
            </a:r>
            <a:r>
              <a:rPr lang="en-US" dirty="0" err="1"/>
              <a:t>U_osm</a:t>
            </a:r>
            <a:r>
              <a:rPr lang="en-US" dirty="0"/>
              <a:t> = 600 </a:t>
            </a:r>
            <a:r>
              <a:rPr lang="en-US" dirty="0" err="1"/>
              <a:t>mOsm</a:t>
            </a:r>
            <a:r>
              <a:rPr lang="en-US" dirty="0"/>
              <a:t>/L, then &lt;1L leads to hypernatremia. If </a:t>
            </a:r>
            <a:r>
              <a:rPr lang="en-US" dirty="0" err="1"/>
              <a:t>U_osm</a:t>
            </a:r>
            <a:r>
              <a:rPr lang="en-US" dirty="0"/>
              <a:t> = 300, &lt;2 L leads to hypernatremia, etc. </a:t>
            </a:r>
          </a:p>
          <a:p>
            <a:pPr lvl="2"/>
            <a:r>
              <a:rPr lang="en-US" dirty="0"/>
              <a:t>High urine output, CNS tumor, long term lithium and </a:t>
            </a:r>
            <a:r>
              <a:rPr lang="en-US" dirty="0" err="1"/>
              <a:t>hypernatremic</a:t>
            </a:r>
            <a:r>
              <a:rPr lang="en-US" dirty="0"/>
              <a:t>? Check </a:t>
            </a:r>
            <a:r>
              <a:rPr lang="en-US" dirty="0" err="1"/>
              <a:t>U_osm</a:t>
            </a:r>
            <a:endParaRPr lang="en-US" dirty="0"/>
          </a:p>
          <a:p>
            <a:pPr lvl="1"/>
            <a:r>
              <a:rPr lang="en-US" dirty="0"/>
              <a:t>1200 </a:t>
            </a:r>
            <a:r>
              <a:rPr lang="en-US" dirty="0" err="1"/>
              <a:t>mOsm</a:t>
            </a:r>
            <a:r>
              <a:rPr lang="en-US" dirty="0"/>
              <a:t> = minimum of 1L of maximally concentrated UOP***</a:t>
            </a:r>
          </a:p>
        </p:txBody>
      </p:sp>
      <p:pic>
        <p:nvPicPr>
          <p:cNvPr id="5" name="Picture 4">
            <a:extLst>
              <a:ext uri="{FF2B5EF4-FFF2-40B4-BE49-F238E27FC236}">
                <a16:creationId xmlns:a16="http://schemas.microsoft.com/office/drawing/2014/main" id="{0F390D15-6098-2F60-2EF4-2C55EA9BDF23}"/>
              </a:ext>
            </a:extLst>
          </p:cNvPr>
          <p:cNvPicPr>
            <a:picLocks noChangeAspect="1"/>
          </p:cNvPicPr>
          <p:nvPr/>
        </p:nvPicPr>
        <p:blipFill>
          <a:blip r:embed="rId2"/>
          <a:stretch>
            <a:fillRect/>
          </a:stretch>
        </p:blipFill>
        <p:spPr>
          <a:xfrm>
            <a:off x="2631988" y="4940748"/>
            <a:ext cx="6457435" cy="1552127"/>
          </a:xfrm>
          <a:prstGeom prst="rect">
            <a:avLst/>
          </a:prstGeom>
        </p:spPr>
      </p:pic>
    </p:spTree>
    <p:extLst>
      <p:ext uri="{BB962C8B-B14F-4D97-AF65-F5344CB8AC3E}">
        <p14:creationId xmlns:p14="http://schemas.microsoft.com/office/powerpoint/2010/main" val="88703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DFBE-0813-1143-BAC2-F928F1CB4195}"/>
              </a:ext>
            </a:extLst>
          </p:cNvPr>
          <p:cNvSpPr>
            <a:spLocks noGrp="1"/>
          </p:cNvSpPr>
          <p:nvPr>
            <p:ph type="title"/>
          </p:nvPr>
        </p:nvSpPr>
        <p:spPr/>
        <p:txBody>
          <a:bodyPr/>
          <a:lstStyle/>
          <a:p>
            <a:r>
              <a:rPr lang="en-US" dirty="0"/>
              <a:t>Does someone who eats 2g of Na/d drink the same H2O as someone who eats 4g of Na/d?</a:t>
            </a:r>
          </a:p>
        </p:txBody>
      </p:sp>
      <p:sp>
        <p:nvSpPr>
          <p:cNvPr id="3" name="Content Placeholder 2">
            <a:extLst>
              <a:ext uri="{FF2B5EF4-FFF2-40B4-BE49-F238E27FC236}">
                <a16:creationId xmlns:a16="http://schemas.microsoft.com/office/drawing/2014/main" id="{303D6DFC-EA20-1B40-8F97-33DA91E79C29}"/>
              </a:ext>
            </a:extLst>
          </p:cNvPr>
          <p:cNvSpPr>
            <a:spLocks noGrp="1"/>
          </p:cNvSpPr>
          <p:nvPr>
            <p:ph idx="1"/>
          </p:nvPr>
        </p:nvSpPr>
        <p:spPr/>
        <p:txBody>
          <a:bodyPr/>
          <a:lstStyle/>
          <a:p>
            <a:r>
              <a:rPr lang="en-US" dirty="0"/>
              <a:t>Yes – </a:t>
            </a:r>
            <a:r>
              <a:rPr lang="en-US" b="1" dirty="0"/>
              <a:t>at steady state </a:t>
            </a:r>
            <a:r>
              <a:rPr lang="en-US" dirty="0"/>
              <a:t>– in = out. </a:t>
            </a:r>
          </a:p>
          <a:p>
            <a:r>
              <a:rPr lang="en-US" dirty="0"/>
              <a:t>Over a large range of sodium intake, urine production and thus fluid intake will be constant</a:t>
            </a:r>
          </a:p>
          <a:p>
            <a:pPr lvl="1"/>
            <a:r>
              <a:rPr lang="en-US" dirty="0"/>
              <a:t>More natriuresis occurs in people who eat more salt. </a:t>
            </a:r>
          </a:p>
        </p:txBody>
      </p:sp>
      <p:pic>
        <p:nvPicPr>
          <p:cNvPr id="5" name="Picture 4" descr="Table&#10;&#10;Description automatically generated">
            <a:extLst>
              <a:ext uri="{FF2B5EF4-FFF2-40B4-BE49-F238E27FC236}">
                <a16:creationId xmlns:a16="http://schemas.microsoft.com/office/drawing/2014/main" id="{D1F11742-2ECE-594D-BCE3-6088F9127E8E}"/>
              </a:ext>
            </a:extLst>
          </p:cNvPr>
          <p:cNvPicPr>
            <a:picLocks noChangeAspect="1"/>
          </p:cNvPicPr>
          <p:nvPr/>
        </p:nvPicPr>
        <p:blipFill>
          <a:blip r:embed="rId3"/>
          <a:stretch>
            <a:fillRect/>
          </a:stretch>
        </p:blipFill>
        <p:spPr>
          <a:xfrm>
            <a:off x="1525466" y="3785820"/>
            <a:ext cx="8953500" cy="2806700"/>
          </a:xfrm>
          <a:prstGeom prst="rect">
            <a:avLst/>
          </a:prstGeom>
        </p:spPr>
      </p:pic>
    </p:spTree>
    <p:extLst>
      <p:ext uri="{BB962C8B-B14F-4D97-AF65-F5344CB8AC3E}">
        <p14:creationId xmlns:p14="http://schemas.microsoft.com/office/powerpoint/2010/main" val="2623762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3026-5F36-3944-997A-26B948E3E1DF}"/>
              </a:ext>
            </a:extLst>
          </p:cNvPr>
          <p:cNvSpPr>
            <a:spLocks noGrp="1"/>
          </p:cNvSpPr>
          <p:nvPr>
            <p:ph type="title"/>
          </p:nvPr>
        </p:nvSpPr>
        <p:spPr/>
        <p:txBody>
          <a:bodyPr/>
          <a:lstStyle/>
          <a:p>
            <a:r>
              <a:rPr lang="en-US" dirty="0"/>
              <a:t>Physiology Review</a:t>
            </a:r>
          </a:p>
        </p:txBody>
      </p:sp>
      <p:sp>
        <p:nvSpPr>
          <p:cNvPr id="3" name="Content Placeholder 2">
            <a:extLst>
              <a:ext uri="{FF2B5EF4-FFF2-40B4-BE49-F238E27FC236}">
                <a16:creationId xmlns:a16="http://schemas.microsoft.com/office/drawing/2014/main" id="{083DB0B9-0EA3-2C46-A2ED-DBF1C59743B9}"/>
              </a:ext>
            </a:extLst>
          </p:cNvPr>
          <p:cNvSpPr>
            <a:spLocks noGrp="1"/>
          </p:cNvSpPr>
          <p:nvPr>
            <p:ph idx="1"/>
          </p:nvPr>
        </p:nvSpPr>
        <p:spPr/>
        <p:txBody>
          <a:bodyPr>
            <a:normAutofit/>
          </a:bodyPr>
          <a:lstStyle/>
          <a:p>
            <a:r>
              <a:rPr lang="en-US" dirty="0"/>
              <a:t>Large bolus of free water? </a:t>
            </a:r>
          </a:p>
          <a:p>
            <a:pPr lvl="1"/>
            <a:r>
              <a:rPr lang="en-US" dirty="0"/>
              <a:t>ADH shuts off. Kidneys produce dilute urine. Electrolytes and volume status unchanged.</a:t>
            </a:r>
          </a:p>
          <a:p>
            <a:pPr lvl="1"/>
            <a:r>
              <a:rPr lang="en-US" dirty="0"/>
              <a:t>For avg (10 </a:t>
            </a:r>
            <a:r>
              <a:rPr lang="en-US" dirty="0" err="1"/>
              <a:t>mOsm</a:t>
            </a:r>
            <a:r>
              <a:rPr lang="en-US" dirty="0"/>
              <a:t>/kg/day) diet, ADH fully off = </a:t>
            </a:r>
            <a:r>
              <a:rPr lang="en-US" b="1" dirty="0"/>
              <a:t>50 mmol/L (maximally dilute)</a:t>
            </a:r>
            <a:r>
              <a:rPr lang="en-US" dirty="0"/>
              <a:t> 70 kg person =&gt; 700 mmol load =&gt; 50 mmol/L excretion =&gt; 14L of free water can be excreted per day without perturbing sodium balance.</a:t>
            </a:r>
          </a:p>
          <a:p>
            <a:r>
              <a:rPr lang="en-US" dirty="0"/>
              <a:t>Large bolus of sodium? </a:t>
            </a:r>
          </a:p>
          <a:p>
            <a:pPr lvl="1"/>
            <a:r>
              <a:rPr lang="en-US" dirty="0"/>
              <a:t>Maximal natriuresis ~280 mmol/L (2x serum, roughly). </a:t>
            </a:r>
          </a:p>
          <a:p>
            <a:pPr lvl="1"/>
            <a:r>
              <a:rPr lang="en-US" dirty="0"/>
              <a:t>Why? There is </a:t>
            </a:r>
            <a:r>
              <a:rPr lang="en-US" b="1" dirty="0"/>
              <a:t>NO active sodium excretion </a:t>
            </a:r>
            <a:r>
              <a:rPr lang="en-US" dirty="0"/>
              <a:t>along the nephron</a:t>
            </a:r>
          </a:p>
          <a:p>
            <a:pPr lvl="2"/>
            <a:endParaRPr lang="en-US" dirty="0"/>
          </a:p>
          <a:p>
            <a:pPr lvl="2"/>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92860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F7E0-1830-CB43-A007-3C4832823DD7}"/>
              </a:ext>
            </a:extLst>
          </p:cNvPr>
          <p:cNvSpPr>
            <a:spLocks noGrp="1"/>
          </p:cNvSpPr>
          <p:nvPr>
            <p:ph type="title"/>
          </p:nvPr>
        </p:nvSpPr>
        <p:spPr/>
        <p:txBody>
          <a:bodyPr/>
          <a:lstStyle/>
          <a:p>
            <a:r>
              <a:rPr lang="en-US" dirty="0"/>
              <a:t>The nephron doesn't have a dedicated method to excrete sodium.</a:t>
            </a:r>
          </a:p>
        </p:txBody>
      </p:sp>
      <p:sp>
        <p:nvSpPr>
          <p:cNvPr id="3" name="Content Placeholder 2">
            <a:extLst>
              <a:ext uri="{FF2B5EF4-FFF2-40B4-BE49-F238E27FC236}">
                <a16:creationId xmlns:a16="http://schemas.microsoft.com/office/drawing/2014/main" id="{0A227351-C00C-104F-97DE-3D36F9882042}"/>
              </a:ext>
            </a:extLst>
          </p:cNvPr>
          <p:cNvSpPr>
            <a:spLocks noGrp="1"/>
          </p:cNvSpPr>
          <p:nvPr>
            <p:ph idx="1"/>
          </p:nvPr>
        </p:nvSpPr>
        <p:spPr>
          <a:xfrm>
            <a:off x="838200" y="1825625"/>
            <a:ext cx="7051431" cy="4351338"/>
          </a:xfrm>
        </p:spPr>
        <p:txBody>
          <a:bodyPr>
            <a:normAutofit fontScale="85000" lnSpcReduction="10000"/>
          </a:bodyPr>
          <a:lstStyle/>
          <a:p>
            <a:r>
              <a:rPr lang="en-US" dirty="0"/>
              <a:t>Instead, the kidneys concentrate urine by increasing urea concentration in the medulla.</a:t>
            </a:r>
          </a:p>
          <a:p>
            <a:r>
              <a:rPr lang="en-US" dirty="0"/>
              <a:t>Counter-intuitively, to maintain osmolality the major mechanism after an ingestion of salt is not thirst, but free water re-absorption in the kidney (</a:t>
            </a:r>
            <a:r>
              <a:rPr lang="en-US" dirty="0" err="1"/>
              <a:t>ie</a:t>
            </a:r>
            <a:r>
              <a:rPr lang="en-US" dirty="0"/>
              <a:t>. concentration of urine)</a:t>
            </a:r>
          </a:p>
          <a:p>
            <a:pPr lvl="2"/>
            <a:r>
              <a:rPr lang="en-US" dirty="0"/>
              <a:t>It takes time to generate this gradient</a:t>
            </a:r>
          </a:p>
          <a:p>
            <a:pPr lvl="2"/>
            <a:r>
              <a:rPr lang="en-US" dirty="0"/>
              <a:t>Kidneys retain water (with ADH) to maintain [Na] in serum in the interim</a:t>
            </a:r>
          </a:p>
          <a:p>
            <a:pPr marL="0" indent="0">
              <a:buNone/>
            </a:pPr>
            <a:r>
              <a:rPr lang="en-US" dirty="0"/>
              <a:t>Glucocorticoid driven catabolism to generate urea </a:t>
            </a:r>
          </a:p>
          <a:p>
            <a:pPr>
              <a:buFont typeface="Symbol" pitchFamily="2" charset="2"/>
              <a:buChar char="Þ"/>
            </a:pPr>
            <a:r>
              <a:rPr lang="en-US" dirty="0"/>
              <a:t> Increase urea in the renal medullary </a:t>
            </a:r>
            <a:r>
              <a:rPr lang="en-US" dirty="0" err="1"/>
              <a:t>interstitium</a:t>
            </a:r>
            <a:endParaRPr lang="en-US" dirty="0"/>
          </a:p>
          <a:p>
            <a:pPr>
              <a:buFont typeface="Symbol" pitchFamily="2" charset="2"/>
              <a:buChar char="Þ"/>
            </a:pPr>
            <a:r>
              <a:rPr lang="en-US" dirty="0"/>
              <a:t> Increase osmotic gradient to reabsorb free water</a:t>
            </a:r>
          </a:p>
          <a:p>
            <a:endParaRPr lang="en-US" dirty="0"/>
          </a:p>
          <a:p>
            <a:endParaRPr lang="en-US" dirty="0"/>
          </a:p>
        </p:txBody>
      </p:sp>
      <p:pic>
        <p:nvPicPr>
          <p:cNvPr id="7170" name="Picture 2" descr="Fig. 1.">
            <a:extLst>
              <a:ext uri="{FF2B5EF4-FFF2-40B4-BE49-F238E27FC236}">
                <a16:creationId xmlns:a16="http://schemas.microsoft.com/office/drawing/2014/main" id="{AF124BDF-59D3-EE4C-8E6A-451A09474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4417" y="2298736"/>
            <a:ext cx="3810367" cy="370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12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ECD5-4059-E94E-BA1B-0002B23EB58A}"/>
              </a:ext>
            </a:extLst>
          </p:cNvPr>
          <p:cNvSpPr>
            <a:spLocks noGrp="1"/>
          </p:cNvSpPr>
          <p:nvPr>
            <p:ph type="title"/>
          </p:nvPr>
        </p:nvSpPr>
        <p:spPr/>
        <p:txBody>
          <a:bodyPr/>
          <a:lstStyle/>
          <a:p>
            <a:r>
              <a:rPr lang="en-US" dirty="0"/>
              <a:t>If someone who normally eats low Na diet eats high Na diet, do they drink more water? </a:t>
            </a:r>
          </a:p>
        </p:txBody>
      </p:sp>
      <p:sp>
        <p:nvSpPr>
          <p:cNvPr id="3" name="Content Placeholder 2">
            <a:extLst>
              <a:ext uri="{FF2B5EF4-FFF2-40B4-BE49-F238E27FC236}">
                <a16:creationId xmlns:a16="http://schemas.microsoft.com/office/drawing/2014/main" id="{2C9D7020-AFDC-5049-854A-6FF746633DCA}"/>
              </a:ext>
            </a:extLst>
          </p:cNvPr>
          <p:cNvSpPr>
            <a:spLocks noGrp="1"/>
          </p:cNvSpPr>
          <p:nvPr>
            <p:ph idx="1"/>
          </p:nvPr>
        </p:nvSpPr>
        <p:spPr>
          <a:xfrm>
            <a:off x="838200" y="1825625"/>
            <a:ext cx="5653936" cy="4351338"/>
          </a:xfrm>
        </p:spPr>
        <p:txBody>
          <a:bodyPr>
            <a:normAutofit fontScale="85000" lnSpcReduction="20000"/>
          </a:bodyPr>
          <a:lstStyle/>
          <a:p>
            <a:r>
              <a:rPr lang="en-US" dirty="0"/>
              <a:t>Healthy people randomized to either low sodium (0.5 g) to regular (3.2g) diet, then swap</a:t>
            </a:r>
          </a:p>
          <a:p>
            <a:r>
              <a:rPr lang="en-US" b="1" dirty="0"/>
              <a:t>After increased Na load: takes ~3-5 days to reach a new steady state with kidney able to match Na load</a:t>
            </a:r>
          </a:p>
          <a:p>
            <a:r>
              <a:rPr lang="en-US" dirty="0"/>
              <a:t>On the first day: only half of excess Na load excreted</a:t>
            </a:r>
          </a:p>
          <a:p>
            <a:r>
              <a:rPr lang="en-US" b="1" dirty="0"/>
              <a:t>The positive sodium balance caused fluid retention and an increase in body weight of over 1 kg.</a:t>
            </a:r>
          </a:p>
          <a:p>
            <a:r>
              <a:rPr lang="en-US" dirty="0"/>
              <a:t>No difference in fluid intake (free-water reabsorption makes up difference) </a:t>
            </a:r>
          </a:p>
          <a:p>
            <a:endParaRPr lang="en-US" dirty="0"/>
          </a:p>
          <a:p>
            <a:endParaRPr lang="en-US" dirty="0"/>
          </a:p>
          <a:p>
            <a:endParaRPr lang="en-US" dirty="0"/>
          </a:p>
        </p:txBody>
      </p:sp>
      <p:pic>
        <p:nvPicPr>
          <p:cNvPr id="4" name="Picture 3" descr="Diagram&#10;&#10;Description automatically generated">
            <a:extLst>
              <a:ext uri="{FF2B5EF4-FFF2-40B4-BE49-F238E27FC236}">
                <a16:creationId xmlns:a16="http://schemas.microsoft.com/office/drawing/2014/main" id="{F23197E1-CFF4-2C4D-9462-6D88042E029D}"/>
              </a:ext>
            </a:extLst>
          </p:cNvPr>
          <p:cNvPicPr>
            <a:picLocks noChangeAspect="1"/>
          </p:cNvPicPr>
          <p:nvPr/>
        </p:nvPicPr>
        <p:blipFill>
          <a:blip r:embed="rId3"/>
          <a:stretch>
            <a:fillRect/>
          </a:stretch>
        </p:blipFill>
        <p:spPr>
          <a:xfrm>
            <a:off x="6703151" y="2150409"/>
            <a:ext cx="5393640" cy="4026554"/>
          </a:xfrm>
          <a:prstGeom prst="rect">
            <a:avLst/>
          </a:prstGeom>
        </p:spPr>
      </p:pic>
    </p:spTree>
    <p:extLst>
      <p:ext uri="{BB962C8B-B14F-4D97-AF65-F5344CB8AC3E}">
        <p14:creationId xmlns:p14="http://schemas.microsoft.com/office/powerpoint/2010/main" val="2421960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B4F8-3F2A-0042-B680-B7C243374D41}"/>
              </a:ext>
            </a:extLst>
          </p:cNvPr>
          <p:cNvSpPr>
            <a:spLocks noGrp="1"/>
          </p:cNvSpPr>
          <p:nvPr>
            <p:ph type="title"/>
          </p:nvPr>
        </p:nvSpPr>
        <p:spPr/>
        <p:txBody>
          <a:bodyPr/>
          <a:lstStyle/>
          <a:p>
            <a:r>
              <a:rPr lang="en-US" dirty="0"/>
              <a:t>Na and fluid loading in the ICU</a:t>
            </a:r>
          </a:p>
        </p:txBody>
      </p:sp>
      <p:sp>
        <p:nvSpPr>
          <p:cNvPr id="3" name="Content Placeholder 2">
            <a:extLst>
              <a:ext uri="{FF2B5EF4-FFF2-40B4-BE49-F238E27FC236}">
                <a16:creationId xmlns:a16="http://schemas.microsoft.com/office/drawing/2014/main" id="{D5BD62AB-AE2B-3E40-8ED0-2C1BA75691F7}"/>
              </a:ext>
            </a:extLst>
          </p:cNvPr>
          <p:cNvSpPr>
            <a:spLocks noGrp="1"/>
          </p:cNvSpPr>
          <p:nvPr>
            <p:ph idx="1"/>
          </p:nvPr>
        </p:nvSpPr>
        <p:spPr>
          <a:xfrm>
            <a:off x="838200" y="1825625"/>
            <a:ext cx="4308231" cy="4351338"/>
          </a:xfrm>
        </p:spPr>
        <p:txBody>
          <a:bodyPr>
            <a:normAutofit fontScale="92500"/>
          </a:bodyPr>
          <a:lstStyle/>
          <a:p>
            <a:r>
              <a:rPr lang="en-US" dirty="0"/>
              <a:t>1L of NaCl = 3.5gm (154 mmol Na) = ~7 gm NaCl</a:t>
            </a:r>
          </a:p>
          <a:p>
            <a:endParaRPr lang="en-US" dirty="0"/>
          </a:p>
          <a:p>
            <a:r>
              <a:rPr lang="en-US" dirty="0"/>
              <a:t>Consider COVID-ARDS:</a:t>
            </a:r>
          </a:p>
          <a:p>
            <a:r>
              <a:rPr lang="en-US" dirty="0"/>
              <a:t>~750 cc/d NS from Ketamine, 350 cc/d from Fentanyl 100 cc/d </a:t>
            </a:r>
            <a:r>
              <a:rPr lang="en-US" dirty="0" err="1"/>
              <a:t>ciastricurium</a:t>
            </a:r>
            <a:r>
              <a:rPr lang="en-US" dirty="0"/>
              <a:t>, 200 from CTX</a:t>
            </a:r>
          </a:p>
          <a:p>
            <a:r>
              <a:rPr lang="en-US" dirty="0"/>
              <a:t>~4g of sodium just from sedation and NMB</a:t>
            </a:r>
          </a:p>
        </p:txBody>
      </p:sp>
      <p:pic>
        <p:nvPicPr>
          <p:cNvPr id="4" name="Picture 3" descr="Diagram, engineering drawing&#10;&#10;Description automatically generated">
            <a:extLst>
              <a:ext uri="{FF2B5EF4-FFF2-40B4-BE49-F238E27FC236}">
                <a16:creationId xmlns:a16="http://schemas.microsoft.com/office/drawing/2014/main" id="{A46B49AF-DF5F-4349-A461-5640ED2DD6BD}"/>
              </a:ext>
            </a:extLst>
          </p:cNvPr>
          <p:cNvPicPr>
            <a:picLocks noChangeAspect="1"/>
          </p:cNvPicPr>
          <p:nvPr/>
        </p:nvPicPr>
        <p:blipFill>
          <a:blip r:embed="rId3"/>
          <a:stretch>
            <a:fillRect/>
          </a:stretch>
        </p:blipFill>
        <p:spPr>
          <a:xfrm>
            <a:off x="5146431" y="1217820"/>
            <a:ext cx="6721985" cy="5640180"/>
          </a:xfrm>
          <a:prstGeom prst="rect">
            <a:avLst/>
          </a:prstGeom>
        </p:spPr>
      </p:pic>
    </p:spTree>
    <p:extLst>
      <p:ext uri="{BB962C8B-B14F-4D97-AF65-F5344CB8AC3E}">
        <p14:creationId xmlns:p14="http://schemas.microsoft.com/office/powerpoint/2010/main" val="3758241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25EF-BCB2-AA40-8447-93887D58BB78}"/>
              </a:ext>
            </a:extLst>
          </p:cNvPr>
          <p:cNvSpPr>
            <a:spLocks noGrp="1"/>
          </p:cNvSpPr>
          <p:nvPr>
            <p:ph type="title"/>
          </p:nvPr>
        </p:nvSpPr>
        <p:spPr/>
        <p:txBody>
          <a:bodyPr/>
          <a:lstStyle/>
          <a:p>
            <a:r>
              <a:rPr lang="en-US" dirty="0"/>
              <a:t>ADH is also a weak Anti-natriuretic Hormone</a:t>
            </a:r>
          </a:p>
        </p:txBody>
      </p:sp>
      <p:sp>
        <p:nvSpPr>
          <p:cNvPr id="6" name="Content Placeholder 5">
            <a:extLst>
              <a:ext uri="{FF2B5EF4-FFF2-40B4-BE49-F238E27FC236}">
                <a16:creationId xmlns:a16="http://schemas.microsoft.com/office/drawing/2014/main" id="{53D71E54-D221-B141-AF16-25C49333C3DA}"/>
              </a:ext>
            </a:extLst>
          </p:cNvPr>
          <p:cNvSpPr>
            <a:spLocks noGrp="1"/>
          </p:cNvSpPr>
          <p:nvPr>
            <p:ph idx="1"/>
          </p:nvPr>
        </p:nvSpPr>
        <p:spPr>
          <a:xfrm>
            <a:off x="838200" y="1614611"/>
            <a:ext cx="10251831" cy="3163764"/>
          </a:xfrm>
        </p:spPr>
        <p:txBody>
          <a:bodyPr>
            <a:normAutofit fontScale="92500" lnSpcReduction="20000"/>
          </a:bodyPr>
          <a:lstStyle/>
          <a:p>
            <a:r>
              <a:rPr lang="en-US" dirty="0"/>
              <a:t>Healthy volunteers drank either:</a:t>
            </a:r>
          </a:p>
          <a:p>
            <a:pPr lvl="1"/>
            <a:r>
              <a:rPr lang="en-US" dirty="0"/>
              <a:t>Low hydration: free water 0.25 mL/kg q30m (=35 mL/</a:t>
            </a:r>
            <a:r>
              <a:rPr lang="en-US" dirty="0" err="1"/>
              <a:t>hr</a:t>
            </a:r>
            <a:r>
              <a:rPr lang="en-US" dirty="0"/>
              <a:t> for 70kg) or </a:t>
            </a:r>
          </a:p>
          <a:p>
            <a:pPr lvl="1"/>
            <a:r>
              <a:rPr lang="en-US" dirty="0"/>
              <a:t>High hydration: water 2.0 mL/kg q30m (= 288 mL/h for 70kg). </a:t>
            </a:r>
          </a:p>
          <a:p>
            <a:r>
              <a:rPr lang="en-US" dirty="0"/>
              <a:t>Then received 250cc 2% NaCl</a:t>
            </a:r>
          </a:p>
          <a:p>
            <a:r>
              <a:rPr lang="en-US" dirty="0"/>
              <a:t>High hydration: excrete the extra sodium immediately. </a:t>
            </a:r>
          </a:p>
          <a:p>
            <a:r>
              <a:rPr lang="en-US" dirty="0"/>
              <a:t>Low hydration cannot (ADH crosstalk, maximal concentration ability of kidneys)</a:t>
            </a:r>
          </a:p>
          <a:p>
            <a:r>
              <a:rPr lang="en-US" dirty="0"/>
              <a:t>Meaning: the kidneys CANNOT create </a:t>
            </a:r>
            <a:r>
              <a:rPr lang="en-US" b="1" dirty="0"/>
              <a:t>low</a:t>
            </a:r>
            <a:r>
              <a:rPr lang="en-US" dirty="0"/>
              <a:t> free water, </a:t>
            </a:r>
            <a:r>
              <a:rPr lang="en-US" b="1" dirty="0"/>
              <a:t>high</a:t>
            </a:r>
            <a:r>
              <a:rPr lang="en-US" dirty="0"/>
              <a:t> Na urine</a:t>
            </a:r>
          </a:p>
          <a:p>
            <a:endParaRPr lang="en-US" dirty="0"/>
          </a:p>
        </p:txBody>
      </p:sp>
      <p:pic>
        <p:nvPicPr>
          <p:cNvPr id="7" name="Picture 6" descr="Chart&#10;&#10;Description automatically generated">
            <a:extLst>
              <a:ext uri="{FF2B5EF4-FFF2-40B4-BE49-F238E27FC236}">
                <a16:creationId xmlns:a16="http://schemas.microsoft.com/office/drawing/2014/main" id="{DE4122EC-BB9A-DC43-B6B5-8226BDB8F8C7}"/>
              </a:ext>
            </a:extLst>
          </p:cNvPr>
          <p:cNvPicPr>
            <a:picLocks noChangeAspect="1"/>
          </p:cNvPicPr>
          <p:nvPr/>
        </p:nvPicPr>
        <p:blipFill>
          <a:blip r:embed="rId3"/>
          <a:stretch>
            <a:fillRect/>
          </a:stretch>
        </p:blipFill>
        <p:spPr>
          <a:xfrm>
            <a:off x="3175488" y="4778375"/>
            <a:ext cx="5372100" cy="1714500"/>
          </a:xfrm>
          <a:prstGeom prst="rect">
            <a:avLst/>
          </a:prstGeom>
        </p:spPr>
      </p:pic>
    </p:spTree>
    <p:extLst>
      <p:ext uri="{BB962C8B-B14F-4D97-AF65-F5344CB8AC3E}">
        <p14:creationId xmlns:p14="http://schemas.microsoft.com/office/powerpoint/2010/main" val="2181656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4026-28DA-6B49-A937-13BB588D7B63}"/>
              </a:ext>
            </a:extLst>
          </p:cNvPr>
          <p:cNvSpPr>
            <a:spLocks noGrp="1"/>
          </p:cNvSpPr>
          <p:nvPr>
            <p:ph type="title"/>
          </p:nvPr>
        </p:nvSpPr>
        <p:spPr/>
        <p:txBody>
          <a:bodyPr/>
          <a:lstStyle/>
          <a:p>
            <a:r>
              <a:rPr lang="en-US" dirty="0"/>
              <a:t>Physiology Review:</a:t>
            </a:r>
          </a:p>
        </p:txBody>
      </p:sp>
      <p:sp>
        <p:nvSpPr>
          <p:cNvPr id="3" name="Content Placeholder 2">
            <a:extLst>
              <a:ext uri="{FF2B5EF4-FFF2-40B4-BE49-F238E27FC236}">
                <a16:creationId xmlns:a16="http://schemas.microsoft.com/office/drawing/2014/main" id="{DEC0924B-19FD-B74E-BC8A-BAFDE938BBDA}"/>
              </a:ext>
            </a:extLst>
          </p:cNvPr>
          <p:cNvSpPr>
            <a:spLocks noGrp="1"/>
          </p:cNvSpPr>
          <p:nvPr>
            <p:ph idx="1"/>
          </p:nvPr>
        </p:nvSpPr>
        <p:spPr/>
        <p:txBody>
          <a:bodyPr/>
          <a:lstStyle/>
          <a:p>
            <a:r>
              <a:rPr lang="en-US" dirty="0"/>
              <a:t>The kidneys have mechanisms to quickly adjust free water clearance. </a:t>
            </a:r>
          </a:p>
          <a:p>
            <a:r>
              <a:rPr lang="en-US" dirty="0"/>
              <a:t>The kidney does not have a fast mechanism to increase natriuresis – it takes several days and catabolism to achieve this. </a:t>
            </a:r>
          </a:p>
          <a:p>
            <a:r>
              <a:rPr lang="en-US" dirty="0"/>
              <a:t>Limitation in free water hampers natriuresis due to ADH crosstalk.  </a:t>
            </a:r>
          </a:p>
          <a:p>
            <a:r>
              <a:rPr lang="en-US" dirty="0"/>
              <a:t>While the kidney is adapting to a new baseline sodium intake, fluid retention occurs in the kidney (regardless how much fluid they drink). </a:t>
            </a:r>
          </a:p>
          <a:p>
            <a:r>
              <a:rPr lang="en-US" b="1" dirty="0"/>
              <a:t>Therefore, it is very hard to achieve balanced I/O during salt loading</a:t>
            </a:r>
          </a:p>
        </p:txBody>
      </p:sp>
    </p:spTree>
    <p:extLst>
      <p:ext uri="{BB962C8B-B14F-4D97-AF65-F5344CB8AC3E}">
        <p14:creationId xmlns:p14="http://schemas.microsoft.com/office/powerpoint/2010/main" val="3429068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43BB-810D-F945-840E-8F3782F63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944D0E-7F77-194A-9947-6E7A80B3FBBD}"/>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A5266685-17D4-3F4E-8879-B0A161ECC9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F78DE360-E92B-3547-A03D-14A808DDD30B}"/>
              </a:ext>
            </a:extLst>
          </p:cNvPr>
          <p:cNvSpPr/>
          <p:nvPr/>
        </p:nvSpPr>
        <p:spPr>
          <a:xfrm>
            <a:off x="4091356" y="351694"/>
            <a:ext cx="4509169"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Bad ARDS Circle of Life</a:t>
            </a:r>
          </a:p>
        </p:txBody>
      </p:sp>
      <p:sp>
        <p:nvSpPr>
          <p:cNvPr id="7" name="Rounded Rectangle 6">
            <a:extLst>
              <a:ext uri="{FF2B5EF4-FFF2-40B4-BE49-F238E27FC236}">
                <a16:creationId xmlns:a16="http://schemas.microsoft.com/office/drawing/2014/main" id="{E7567118-7045-6E43-B9A7-65E986F65CA1}"/>
              </a:ext>
            </a:extLst>
          </p:cNvPr>
          <p:cNvSpPr/>
          <p:nvPr/>
        </p:nvSpPr>
        <p:spPr>
          <a:xfrm>
            <a:off x="5181599" y="1551721"/>
            <a:ext cx="2485293"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Many Drips </a:t>
            </a:r>
          </a:p>
          <a:p>
            <a:pPr algn="ctr"/>
            <a:r>
              <a:rPr lang="en-US" sz="2800" dirty="0">
                <a:solidFill>
                  <a:schemeClr val="tx1"/>
                </a:solidFill>
              </a:rPr>
              <a:t>(in NS)</a:t>
            </a:r>
          </a:p>
        </p:txBody>
      </p:sp>
      <p:sp>
        <p:nvSpPr>
          <p:cNvPr id="8" name="Rounded Rectangle 7">
            <a:extLst>
              <a:ext uri="{FF2B5EF4-FFF2-40B4-BE49-F238E27FC236}">
                <a16:creationId xmlns:a16="http://schemas.microsoft.com/office/drawing/2014/main" id="{967E8EF1-D18A-844C-9203-5BABE9F9AEA6}"/>
              </a:ext>
            </a:extLst>
          </p:cNvPr>
          <p:cNvSpPr/>
          <p:nvPr/>
        </p:nvSpPr>
        <p:spPr>
          <a:xfrm>
            <a:off x="5134707" y="5168779"/>
            <a:ext cx="2532185"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Lasix &amp; no </a:t>
            </a:r>
          </a:p>
          <a:p>
            <a:pPr algn="ctr"/>
            <a:r>
              <a:rPr lang="en-US" sz="2800" dirty="0">
                <a:solidFill>
                  <a:schemeClr val="tx1"/>
                </a:solidFill>
              </a:rPr>
              <a:t>free H2O</a:t>
            </a:r>
          </a:p>
        </p:txBody>
      </p:sp>
      <p:sp>
        <p:nvSpPr>
          <p:cNvPr id="9" name="Rounded Rectangle 8">
            <a:extLst>
              <a:ext uri="{FF2B5EF4-FFF2-40B4-BE49-F238E27FC236}">
                <a16:creationId xmlns:a16="http://schemas.microsoft.com/office/drawing/2014/main" id="{C4AD818D-EC58-B842-AB1E-578ACBEED9BA}"/>
              </a:ext>
            </a:extLst>
          </p:cNvPr>
          <p:cNvSpPr/>
          <p:nvPr/>
        </p:nvSpPr>
        <p:spPr>
          <a:xfrm>
            <a:off x="8752924" y="3303712"/>
            <a:ext cx="2473571"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Fluid Overload</a:t>
            </a:r>
          </a:p>
        </p:txBody>
      </p:sp>
      <p:sp>
        <p:nvSpPr>
          <p:cNvPr id="10" name="Rounded Rectangle 9">
            <a:extLst>
              <a:ext uri="{FF2B5EF4-FFF2-40B4-BE49-F238E27FC236}">
                <a16:creationId xmlns:a16="http://schemas.microsoft.com/office/drawing/2014/main" id="{D3F948B3-C20E-F74E-9377-729C8D93EF37}"/>
              </a:ext>
            </a:extLst>
          </p:cNvPr>
          <p:cNvSpPr/>
          <p:nvPr/>
        </p:nvSpPr>
        <p:spPr>
          <a:xfrm>
            <a:off x="1617785" y="3303712"/>
            <a:ext cx="2473571"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Hypernatremia</a:t>
            </a:r>
          </a:p>
        </p:txBody>
      </p:sp>
      <p:sp>
        <p:nvSpPr>
          <p:cNvPr id="6" name="Bent Arrow 5">
            <a:extLst>
              <a:ext uri="{FF2B5EF4-FFF2-40B4-BE49-F238E27FC236}">
                <a16:creationId xmlns:a16="http://schemas.microsoft.com/office/drawing/2014/main" id="{6491DB12-EC64-5047-8B4B-1B93A59AFA07}"/>
              </a:ext>
            </a:extLst>
          </p:cNvPr>
          <p:cNvSpPr/>
          <p:nvPr/>
        </p:nvSpPr>
        <p:spPr>
          <a:xfrm>
            <a:off x="2854570" y="1825625"/>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B31FB961-DADD-034D-8FF0-A42F88417702}"/>
              </a:ext>
            </a:extLst>
          </p:cNvPr>
          <p:cNvSpPr/>
          <p:nvPr/>
        </p:nvSpPr>
        <p:spPr>
          <a:xfrm rot="10800000">
            <a:off x="9441655" y="5031396"/>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a:extLst>
              <a:ext uri="{FF2B5EF4-FFF2-40B4-BE49-F238E27FC236}">
                <a16:creationId xmlns:a16="http://schemas.microsoft.com/office/drawing/2014/main" id="{E9504C93-52FC-E342-84C2-E3D28F19A43B}"/>
              </a:ext>
            </a:extLst>
          </p:cNvPr>
          <p:cNvSpPr/>
          <p:nvPr/>
        </p:nvSpPr>
        <p:spPr>
          <a:xfrm rot="5400000">
            <a:off x="9478351" y="1603925"/>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a:extLst>
              <a:ext uri="{FF2B5EF4-FFF2-40B4-BE49-F238E27FC236}">
                <a16:creationId xmlns:a16="http://schemas.microsoft.com/office/drawing/2014/main" id="{0B00ECEC-4607-5945-A2FD-AE9A42EB0F66}"/>
              </a:ext>
            </a:extLst>
          </p:cNvPr>
          <p:cNvSpPr/>
          <p:nvPr/>
        </p:nvSpPr>
        <p:spPr>
          <a:xfrm rot="16200000">
            <a:off x="2811891" y="4907755"/>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408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F3DE-1691-8461-D007-FC6541DF411A}"/>
              </a:ext>
            </a:extLst>
          </p:cNvPr>
          <p:cNvSpPr>
            <a:spLocks noGrp="1"/>
          </p:cNvSpPr>
          <p:nvPr>
            <p:ph type="title"/>
          </p:nvPr>
        </p:nvSpPr>
        <p:spPr/>
        <p:txBody>
          <a:bodyPr/>
          <a:lstStyle/>
          <a:p>
            <a:r>
              <a:rPr lang="en-US" dirty="0"/>
              <a:t>How does hyponatremia cause problems?</a:t>
            </a:r>
          </a:p>
        </p:txBody>
      </p:sp>
      <p:sp>
        <p:nvSpPr>
          <p:cNvPr id="3" name="Content Placeholder 2">
            <a:extLst>
              <a:ext uri="{FF2B5EF4-FFF2-40B4-BE49-F238E27FC236}">
                <a16:creationId xmlns:a16="http://schemas.microsoft.com/office/drawing/2014/main" id="{BA1CEA38-665C-E9F9-9FCC-922C2E0B157E}"/>
              </a:ext>
            </a:extLst>
          </p:cNvPr>
          <p:cNvSpPr>
            <a:spLocks noGrp="1"/>
          </p:cNvSpPr>
          <p:nvPr>
            <p:ph idx="1"/>
          </p:nvPr>
        </p:nvSpPr>
        <p:spPr/>
        <p:txBody>
          <a:bodyPr/>
          <a:lstStyle/>
          <a:p>
            <a:r>
              <a:rPr lang="en-US" dirty="0"/>
              <a:t>Why does DKA cause “hyponatremia” on labs, but symptoms of “hypernatremia” (thirst/dehydration, AMS)</a:t>
            </a:r>
          </a:p>
        </p:txBody>
      </p:sp>
    </p:spTree>
    <p:extLst>
      <p:ext uri="{BB962C8B-B14F-4D97-AF65-F5344CB8AC3E}">
        <p14:creationId xmlns:p14="http://schemas.microsoft.com/office/powerpoint/2010/main" val="3867072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2A93-52C7-9A40-9615-AE6C7F31844E}"/>
              </a:ext>
            </a:extLst>
          </p:cNvPr>
          <p:cNvSpPr>
            <a:spLocks noGrp="1"/>
          </p:cNvSpPr>
          <p:nvPr>
            <p:ph type="title"/>
          </p:nvPr>
        </p:nvSpPr>
        <p:spPr/>
        <p:txBody>
          <a:bodyPr>
            <a:normAutofit fontScale="90000"/>
          </a:bodyPr>
          <a:lstStyle/>
          <a:p>
            <a:r>
              <a:rPr lang="en-US" dirty="0"/>
              <a:t>Single-day, point prevalence survey: 46 Australian and New Zealand ICUs on 21 September 2011</a:t>
            </a:r>
            <a:br>
              <a:rPr lang="en-US" dirty="0"/>
            </a:br>
            <a:endParaRPr lang="en-US" dirty="0"/>
          </a:p>
        </p:txBody>
      </p:sp>
      <p:sp>
        <p:nvSpPr>
          <p:cNvPr id="3" name="Content Placeholder 2">
            <a:extLst>
              <a:ext uri="{FF2B5EF4-FFF2-40B4-BE49-F238E27FC236}">
                <a16:creationId xmlns:a16="http://schemas.microsoft.com/office/drawing/2014/main" id="{2F16EC18-791C-834C-97CB-0D822A1654B2}"/>
              </a:ext>
            </a:extLst>
          </p:cNvPr>
          <p:cNvSpPr>
            <a:spLocks noGrp="1"/>
          </p:cNvSpPr>
          <p:nvPr>
            <p:ph idx="1"/>
          </p:nvPr>
        </p:nvSpPr>
        <p:spPr>
          <a:xfrm>
            <a:off x="509956" y="1427043"/>
            <a:ext cx="10515600" cy="4351338"/>
          </a:xfrm>
        </p:spPr>
        <p:txBody>
          <a:bodyPr>
            <a:normAutofit fontScale="70000" lnSpcReduction="20000"/>
          </a:bodyPr>
          <a:lstStyle/>
          <a:p>
            <a:pPr marL="0" indent="0">
              <a:buNone/>
            </a:pPr>
            <a:r>
              <a:rPr lang="en-US" dirty="0"/>
              <a:t>Median sodium admin: </a:t>
            </a:r>
            <a:r>
              <a:rPr lang="en-US" b="1" dirty="0"/>
              <a:t>224.5 mmol </a:t>
            </a:r>
            <a:r>
              <a:rPr lang="en-US" dirty="0"/>
              <a:t>(IQR, 144.9-367.6 mmol). 2.8 mmol/kg (IQR, 1.6-4.7 mmol/kg).</a:t>
            </a:r>
          </a:p>
          <a:p>
            <a:pPr marL="0" indent="0">
              <a:buNone/>
            </a:pPr>
            <a:r>
              <a:rPr lang="en-US" dirty="0"/>
              <a:t>Patients Day 2-10 of ICU admission:</a:t>
            </a:r>
          </a:p>
          <a:p>
            <a:r>
              <a:rPr lang="en-US" dirty="0"/>
              <a:t>maintenance or replacement intravenous (IV) infusions, </a:t>
            </a:r>
            <a:r>
              <a:rPr lang="en-US" b="1" dirty="0"/>
              <a:t>69.3mmol; 30.9% </a:t>
            </a:r>
            <a:r>
              <a:rPr lang="en-US" dirty="0"/>
              <a:t>of all sodium sources; </a:t>
            </a:r>
          </a:p>
          <a:p>
            <a:r>
              <a:rPr lang="en-US" dirty="0"/>
              <a:t>IV fluid boluses, </a:t>
            </a:r>
            <a:r>
              <a:rPr lang="en-US" b="1" dirty="0"/>
              <a:t>36.5 mmol; 16.3%; </a:t>
            </a:r>
          </a:p>
          <a:p>
            <a:r>
              <a:rPr lang="en-US" dirty="0"/>
              <a:t>IV drug boluses, </a:t>
            </a:r>
            <a:r>
              <a:rPr lang="en-US" b="1" dirty="0"/>
              <a:t>27.6 mmol; 12.3%; </a:t>
            </a:r>
          </a:p>
          <a:p>
            <a:r>
              <a:rPr lang="en-US" dirty="0"/>
              <a:t>enteral nutrition, </a:t>
            </a:r>
            <a:r>
              <a:rPr lang="en-US" b="1" dirty="0"/>
              <a:t>26.5 mmol; 11.8%; </a:t>
            </a:r>
          </a:p>
          <a:p>
            <a:r>
              <a:rPr lang="en-US" dirty="0"/>
              <a:t>IV drug infusions, </a:t>
            </a:r>
            <a:r>
              <a:rPr lang="en-US" b="1" dirty="0"/>
              <a:t>19.3 mmol; 8.6%; </a:t>
            </a:r>
          </a:p>
          <a:p>
            <a:r>
              <a:rPr lang="en-US" dirty="0"/>
              <a:t>IV flushes, </a:t>
            </a:r>
            <a:r>
              <a:rPr lang="en-US" b="1" dirty="0"/>
              <a:t>16.6mmol; 7.4%; </a:t>
            </a:r>
          </a:p>
          <a:p>
            <a:r>
              <a:rPr lang="en-US" dirty="0"/>
              <a:t>blood products, </a:t>
            </a:r>
            <a:r>
              <a:rPr lang="en-US" b="1" dirty="0"/>
              <a:t>13.5 mmol; 6%; </a:t>
            </a:r>
          </a:p>
          <a:p>
            <a:r>
              <a:rPr lang="en-US" dirty="0"/>
              <a:t>IV antimicrobials, </a:t>
            </a:r>
            <a:r>
              <a:rPr lang="en-US" b="1" dirty="0"/>
              <a:t>11.2mmol; 5%;</a:t>
            </a:r>
          </a:p>
          <a:p>
            <a:r>
              <a:rPr lang="en-US" dirty="0"/>
              <a:t>parenteral nutrition, </a:t>
            </a:r>
            <a:r>
              <a:rPr lang="en-US" b="1" dirty="0"/>
              <a:t>4.3 mmol; 1.9%. </a:t>
            </a:r>
          </a:p>
        </p:txBody>
      </p:sp>
      <p:pic>
        <p:nvPicPr>
          <p:cNvPr id="9" name="Picture 8" descr="Chart, box and whisker chart&#10;&#10;Description automatically generated">
            <a:extLst>
              <a:ext uri="{FF2B5EF4-FFF2-40B4-BE49-F238E27FC236}">
                <a16:creationId xmlns:a16="http://schemas.microsoft.com/office/drawing/2014/main" id="{2E2C18FF-15DC-184C-ACB4-EC8DE4F6DF71}"/>
              </a:ext>
            </a:extLst>
          </p:cNvPr>
          <p:cNvPicPr>
            <a:picLocks noChangeAspect="1"/>
          </p:cNvPicPr>
          <p:nvPr/>
        </p:nvPicPr>
        <p:blipFill>
          <a:blip r:embed="rId3"/>
          <a:stretch>
            <a:fillRect/>
          </a:stretch>
        </p:blipFill>
        <p:spPr>
          <a:xfrm>
            <a:off x="6096000" y="2456126"/>
            <a:ext cx="5052644" cy="4197246"/>
          </a:xfrm>
          <a:prstGeom prst="rect">
            <a:avLst/>
          </a:prstGeom>
        </p:spPr>
      </p:pic>
      <p:sp>
        <p:nvSpPr>
          <p:cNvPr id="10" name="Rectangle 9">
            <a:extLst>
              <a:ext uri="{FF2B5EF4-FFF2-40B4-BE49-F238E27FC236}">
                <a16:creationId xmlns:a16="http://schemas.microsoft.com/office/drawing/2014/main" id="{6E2F29A1-F996-EC45-98BC-474C688851DB}"/>
              </a:ext>
            </a:extLst>
          </p:cNvPr>
          <p:cNvSpPr/>
          <p:nvPr/>
        </p:nvSpPr>
        <p:spPr>
          <a:xfrm>
            <a:off x="1242652" y="5596164"/>
            <a:ext cx="3387963" cy="923330"/>
          </a:xfrm>
          <a:prstGeom prst="rect">
            <a:avLst/>
          </a:prstGeom>
        </p:spPr>
        <p:txBody>
          <a:bodyPr wrap="square">
            <a:spAutoFit/>
          </a:bodyPr>
          <a:lstStyle/>
          <a:p>
            <a:endParaRPr lang="en-US" dirty="0"/>
          </a:p>
          <a:p>
            <a:r>
              <a:rPr lang="en-US" dirty="0"/>
              <a:t>Median = </a:t>
            </a:r>
            <a:r>
              <a:rPr lang="en-US" b="1" dirty="0"/>
              <a:t>5 grams </a:t>
            </a:r>
            <a:r>
              <a:rPr lang="en-US" dirty="0"/>
              <a:t>of Na per day</a:t>
            </a:r>
          </a:p>
          <a:p>
            <a:r>
              <a:rPr lang="en-US" dirty="0"/>
              <a:t>Double the usual intake </a:t>
            </a:r>
          </a:p>
        </p:txBody>
      </p:sp>
    </p:spTree>
    <p:extLst>
      <p:ext uri="{BB962C8B-B14F-4D97-AF65-F5344CB8AC3E}">
        <p14:creationId xmlns:p14="http://schemas.microsoft.com/office/powerpoint/2010/main" val="1290596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6437-5A39-644E-A82E-07528538DBC8}"/>
              </a:ext>
            </a:extLst>
          </p:cNvPr>
          <p:cNvSpPr>
            <a:spLocks noGrp="1"/>
          </p:cNvSpPr>
          <p:nvPr>
            <p:ph type="title"/>
          </p:nvPr>
        </p:nvSpPr>
        <p:spPr/>
        <p:txBody>
          <a:bodyPr/>
          <a:lstStyle/>
          <a:p>
            <a:r>
              <a:rPr lang="en-US" dirty="0"/>
              <a:t>Why do we dissolve medications in NaCl?</a:t>
            </a:r>
          </a:p>
        </p:txBody>
      </p:sp>
      <p:sp>
        <p:nvSpPr>
          <p:cNvPr id="3" name="Content Placeholder 2">
            <a:extLst>
              <a:ext uri="{FF2B5EF4-FFF2-40B4-BE49-F238E27FC236}">
                <a16:creationId xmlns:a16="http://schemas.microsoft.com/office/drawing/2014/main" id="{FA4B22D2-5B13-B94A-8865-ECC3D970D3B0}"/>
              </a:ext>
            </a:extLst>
          </p:cNvPr>
          <p:cNvSpPr>
            <a:spLocks noGrp="1"/>
          </p:cNvSpPr>
          <p:nvPr>
            <p:ph idx="1"/>
          </p:nvPr>
        </p:nvSpPr>
        <p:spPr/>
        <p:txBody>
          <a:bodyPr>
            <a:normAutofit/>
          </a:bodyPr>
          <a:lstStyle/>
          <a:p>
            <a:r>
              <a:rPr lang="en-US" dirty="0"/>
              <a:t>ICUs have pre-mixed versions of medications to deliver quickly (</a:t>
            </a:r>
            <a:r>
              <a:rPr lang="en-US" dirty="0" err="1"/>
              <a:t>ie</a:t>
            </a:r>
            <a:r>
              <a:rPr lang="en-US" dirty="0"/>
              <a:t>. antibiotics, fentanyl)</a:t>
            </a:r>
          </a:p>
          <a:p>
            <a:r>
              <a:rPr lang="en-US" dirty="0"/>
              <a:t>Some meds are sodium salts (= any negative ion paired with a sodium cation) – generally more soluble in water than the acid form</a:t>
            </a:r>
          </a:p>
          <a:p>
            <a:r>
              <a:rPr lang="en-US" dirty="0"/>
              <a:t>A few medications must be given in NS</a:t>
            </a:r>
          </a:p>
          <a:p>
            <a:r>
              <a:rPr lang="en-US" b="1" dirty="0"/>
              <a:t>It’s the default</a:t>
            </a:r>
          </a:p>
        </p:txBody>
      </p:sp>
    </p:spTree>
    <p:extLst>
      <p:ext uri="{BB962C8B-B14F-4D97-AF65-F5344CB8AC3E}">
        <p14:creationId xmlns:p14="http://schemas.microsoft.com/office/powerpoint/2010/main" val="4119245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medium confidence">
            <a:extLst>
              <a:ext uri="{FF2B5EF4-FFF2-40B4-BE49-F238E27FC236}">
                <a16:creationId xmlns:a16="http://schemas.microsoft.com/office/drawing/2014/main" id="{A1FFDFB2-1BAB-5E48-9145-FEA86E4EC72B}"/>
              </a:ext>
            </a:extLst>
          </p:cNvPr>
          <p:cNvPicPr>
            <a:picLocks noGrp="1" noChangeAspect="1"/>
          </p:cNvPicPr>
          <p:nvPr>
            <p:ph idx="1"/>
          </p:nvPr>
        </p:nvPicPr>
        <p:blipFill>
          <a:blip r:embed="rId3"/>
          <a:stretch>
            <a:fillRect/>
          </a:stretch>
        </p:blipFill>
        <p:spPr>
          <a:xfrm>
            <a:off x="895055" y="0"/>
            <a:ext cx="5475556" cy="6858000"/>
          </a:xfrm>
        </p:spPr>
      </p:pic>
      <p:pic>
        <p:nvPicPr>
          <p:cNvPr id="7" name="Picture 6" descr="Graphical user interface, text, application, email&#10;&#10;Description automatically generated">
            <a:extLst>
              <a:ext uri="{FF2B5EF4-FFF2-40B4-BE49-F238E27FC236}">
                <a16:creationId xmlns:a16="http://schemas.microsoft.com/office/drawing/2014/main" id="{DDD5AD43-8F39-1243-AC62-2ADFBEC3D2B3}"/>
              </a:ext>
            </a:extLst>
          </p:cNvPr>
          <p:cNvPicPr>
            <a:picLocks noChangeAspect="1"/>
          </p:cNvPicPr>
          <p:nvPr/>
        </p:nvPicPr>
        <p:blipFill>
          <a:blip r:embed="rId4"/>
          <a:stretch>
            <a:fillRect/>
          </a:stretch>
        </p:blipFill>
        <p:spPr>
          <a:xfrm>
            <a:off x="6544056" y="2305722"/>
            <a:ext cx="5245896" cy="4323251"/>
          </a:xfrm>
          <a:prstGeom prst="rect">
            <a:avLst/>
          </a:prstGeom>
        </p:spPr>
      </p:pic>
      <p:pic>
        <p:nvPicPr>
          <p:cNvPr id="9" name="Picture 8" descr="Text&#10;&#10;Description automatically generated">
            <a:extLst>
              <a:ext uri="{FF2B5EF4-FFF2-40B4-BE49-F238E27FC236}">
                <a16:creationId xmlns:a16="http://schemas.microsoft.com/office/drawing/2014/main" id="{8884508A-7EE3-CF4F-89CA-DE2F27120CF8}"/>
              </a:ext>
            </a:extLst>
          </p:cNvPr>
          <p:cNvPicPr>
            <a:picLocks noChangeAspect="1"/>
          </p:cNvPicPr>
          <p:nvPr/>
        </p:nvPicPr>
        <p:blipFill>
          <a:blip r:embed="rId5"/>
          <a:stretch>
            <a:fillRect/>
          </a:stretch>
        </p:blipFill>
        <p:spPr>
          <a:xfrm>
            <a:off x="6702143" y="124558"/>
            <a:ext cx="5227144" cy="1950427"/>
          </a:xfrm>
          <a:prstGeom prst="rect">
            <a:avLst/>
          </a:prstGeom>
        </p:spPr>
      </p:pic>
    </p:spTree>
    <p:extLst>
      <p:ext uri="{BB962C8B-B14F-4D97-AF65-F5344CB8AC3E}">
        <p14:creationId xmlns:p14="http://schemas.microsoft.com/office/powerpoint/2010/main" val="1839183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225B-F1DA-0543-86FD-7A56088341F6}"/>
              </a:ext>
            </a:extLst>
          </p:cNvPr>
          <p:cNvSpPr>
            <a:spLocks noGrp="1"/>
          </p:cNvSpPr>
          <p:nvPr>
            <p:ph type="title"/>
          </p:nvPr>
        </p:nvSpPr>
        <p:spPr/>
        <p:txBody>
          <a:bodyPr/>
          <a:lstStyle/>
          <a:p>
            <a:r>
              <a:rPr lang="en-US" dirty="0"/>
              <a:t> Clinical impact - TOPMAST trial</a:t>
            </a:r>
          </a:p>
        </p:txBody>
      </p:sp>
      <p:sp>
        <p:nvSpPr>
          <p:cNvPr id="3" name="Content Placeholder 2">
            <a:extLst>
              <a:ext uri="{FF2B5EF4-FFF2-40B4-BE49-F238E27FC236}">
                <a16:creationId xmlns:a16="http://schemas.microsoft.com/office/drawing/2014/main" id="{B3819AB3-D731-8344-8419-AE66E2235994}"/>
              </a:ext>
            </a:extLst>
          </p:cNvPr>
          <p:cNvSpPr>
            <a:spLocks noGrp="1"/>
          </p:cNvSpPr>
          <p:nvPr>
            <p:ph idx="1"/>
          </p:nvPr>
        </p:nvSpPr>
        <p:spPr/>
        <p:txBody>
          <a:bodyPr>
            <a:normAutofit lnSpcReduction="10000"/>
          </a:bodyPr>
          <a:lstStyle/>
          <a:p>
            <a:r>
              <a:rPr lang="en-US" dirty="0"/>
              <a:t>Blind randomization of 70 patients undergoing major thoracic surgery to [Na] = 154 mmol/L vs [Na] = 54 mmol/L fluid</a:t>
            </a:r>
          </a:p>
          <a:p>
            <a:r>
              <a:rPr lang="en-US" dirty="0"/>
              <a:t>Primary: Net fluid balance: Na154 = +4.5L vs Na54 = 3.12L </a:t>
            </a:r>
            <a:r>
              <a:rPr lang="en-US" b="1" dirty="0"/>
              <a:t>despite identical fluid infused</a:t>
            </a:r>
          </a:p>
          <a:p>
            <a:r>
              <a:rPr lang="en-US" dirty="0"/>
              <a:t>Secondary: </a:t>
            </a:r>
          </a:p>
          <a:p>
            <a:pPr lvl="1"/>
            <a:r>
              <a:rPr lang="en-US" dirty="0"/>
              <a:t>Pulmonary Edema: Na154 = 17%, Na54 = 3%</a:t>
            </a:r>
          </a:p>
          <a:p>
            <a:pPr lvl="1"/>
            <a:r>
              <a:rPr lang="en-US" dirty="0"/>
              <a:t>Electrolyte abnormalities: </a:t>
            </a:r>
          </a:p>
          <a:p>
            <a:pPr lvl="2"/>
            <a:r>
              <a:rPr lang="en-US" dirty="0"/>
              <a:t>Na154 – n=3 had Na above 145. </a:t>
            </a:r>
          </a:p>
          <a:p>
            <a:pPr marL="914400" lvl="2" indent="0">
              <a:buNone/>
            </a:pPr>
            <a:r>
              <a:rPr lang="en-US" dirty="0"/>
              <a:t>N=24 had Cl- above ULN</a:t>
            </a:r>
          </a:p>
          <a:p>
            <a:pPr lvl="2"/>
            <a:r>
              <a:rPr lang="en-US" dirty="0"/>
              <a:t>Na54 – n=4 patients had Na </a:t>
            </a:r>
          </a:p>
          <a:p>
            <a:pPr marL="914400" lvl="2" indent="0">
              <a:buNone/>
            </a:pPr>
            <a:r>
              <a:rPr lang="en-US" dirty="0"/>
              <a:t>below 135. </a:t>
            </a:r>
          </a:p>
          <a:p>
            <a:endParaRPr lang="en-US" dirty="0"/>
          </a:p>
        </p:txBody>
      </p:sp>
      <p:pic>
        <p:nvPicPr>
          <p:cNvPr id="6146" name="Picture 2" descr="Fig. 2">
            <a:extLst>
              <a:ext uri="{FF2B5EF4-FFF2-40B4-BE49-F238E27FC236}">
                <a16:creationId xmlns:a16="http://schemas.microsoft.com/office/drawing/2014/main" id="{3FFC45B7-F0CB-3E4F-A2B5-CC20F9F27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396" y="4138368"/>
            <a:ext cx="5691219" cy="271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43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C6F2-8952-2E42-2B18-1E8FA83FC3F1}"/>
              </a:ext>
            </a:extLst>
          </p:cNvPr>
          <p:cNvSpPr>
            <a:spLocks noGrp="1"/>
          </p:cNvSpPr>
          <p:nvPr>
            <p:ph type="title"/>
          </p:nvPr>
        </p:nvSpPr>
        <p:spPr/>
        <p:txBody>
          <a:bodyPr/>
          <a:lstStyle/>
          <a:p>
            <a:r>
              <a:rPr lang="en-US" dirty="0"/>
              <a:t>The patient is </a:t>
            </a:r>
            <a:r>
              <a:rPr lang="en-US" dirty="0" err="1"/>
              <a:t>hypernatremic</a:t>
            </a:r>
            <a:r>
              <a:rPr lang="en-US" dirty="0"/>
              <a:t> and congested:</a:t>
            </a:r>
          </a:p>
        </p:txBody>
      </p:sp>
      <p:sp>
        <p:nvSpPr>
          <p:cNvPr id="3" name="Content Placeholder 2">
            <a:extLst>
              <a:ext uri="{FF2B5EF4-FFF2-40B4-BE49-F238E27FC236}">
                <a16:creationId xmlns:a16="http://schemas.microsoft.com/office/drawing/2014/main" id="{6352B784-4A0D-5152-D0E5-72D7CA32603A}"/>
              </a:ext>
            </a:extLst>
          </p:cNvPr>
          <p:cNvSpPr>
            <a:spLocks noGrp="1"/>
          </p:cNvSpPr>
          <p:nvPr>
            <p:ph idx="1"/>
          </p:nvPr>
        </p:nvSpPr>
        <p:spPr/>
        <p:txBody>
          <a:bodyPr/>
          <a:lstStyle/>
          <a:p>
            <a:pPr marL="914400" lvl="1" indent="-457200">
              <a:buFont typeface="+mj-lt"/>
              <a:buAutoNum type="arabicPeriod"/>
            </a:pPr>
            <a:r>
              <a:rPr lang="en-US" dirty="0"/>
              <a:t>Reduce Na intake (The Orme approach- is the patient on Nepro?) </a:t>
            </a:r>
          </a:p>
          <a:p>
            <a:pPr marL="914400" lvl="1" indent="-457200">
              <a:buFont typeface="+mj-lt"/>
              <a:buAutoNum type="arabicPeriod"/>
            </a:pPr>
            <a:r>
              <a:rPr lang="en-US" dirty="0"/>
              <a:t>Wait – their kidneys will adapt in 3-5 days </a:t>
            </a:r>
          </a:p>
          <a:p>
            <a:pPr marL="914400" lvl="1" indent="-457200">
              <a:buFont typeface="+mj-lt"/>
              <a:buAutoNum type="arabicPeriod"/>
            </a:pPr>
            <a:r>
              <a:rPr lang="en-US" dirty="0"/>
              <a:t>Give them more D5w – this will allow natriuresis by decreasing ADH</a:t>
            </a:r>
          </a:p>
        </p:txBody>
      </p:sp>
      <p:pic>
        <p:nvPicPr>
          <p:cNvPr id="4" name="Content Placeholder 4" descr="Table&#10;&#10;Description automatically generated">
            <a:extLst>
              <a:ext uri="{FF2B5EF4-FFF2-40B4-BE49-F238E27FC236}">
                <a16:creationId xmlns:a16="http://schemas.microsoft.com/office/drawing/2014/main" id="{C0D37B93-0944-C068-8D02-7A7E367420D7}"/>
              </a:ext>
            </a:extLst>
          </p:cNvPr>
          <p:cNvPicPr>
            <a:picLocks noChangeAspect="1"/>
          </p:cNvPicPr>
          <p:nvPr/>
        </p:nvPicPr>
        <p:blipFill>
          <a:blip r:embed="rId3"/>
          <a:stretch>
            <a:fillRect/>
          </a:stretch>
        </p:blipFill>
        <p:spPr>
          <a:xfrm>
            <a:off x="7063711" y="3417736"/>
            <a:ext cx="4760484" cy="3075139"/>
          </a:xfrm>
          <a:prstGeom prst="rect">
            <a:avLst/>
          </a:prstGeom>
        </p:spPr>
      </p:pic>
      <p:sp>
        <p:nvSpPr>
          <p:cNvPr id="5" name="Content Placeholder 2">
            <a:extLst>
              <a:ext uri="{FF2B5EF4-FFF2-40B4-BE49-F238E27FC236}">
                <a16:creationId xmlns:a16="http://schemas.microsoft.com/office/drawing/2014/main" id="{F01D5206-961F-7C47-C37B-BB11D83B6FF9}"/>
              </a:ext>
            </a:extLst>
          </p:cNvPr>
          <p:cNvSpPr txBox="1">
            <a:spLocks/>
          </p:cNvSpPr>
          <p:nvPr/>
        </p:nvSpPr>
        <p:spPr>
          <a:xfrm>
            <a:off x="636373" y="4075435"/>
            <a:ext cx="5459627" cy="2236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Maybe we should default to meds in D5w instead of NS? </a:t>
            </a:r>
          </a:p>
          <a:p>
            <a:pPr marL="457200" lvl="1" indent="0">
              <a:buNone/>
            </a:pPr>
            <a:endParaRPr lang="en-US" dirty="0"/>
          </a:p>
          <a:p>
            <a:pPr marL="457200" lvl="1" indent="0">
              <a:buNone/>
            </a:pPr>
            <a:r>
              <a:rPr lang="en-US" dirty="0"/>
              <a:t>If you give 2L D5w… say next day the ins = 3L, outs = 3L – have you made progress? Stay tuned… </a:t>
            </a:r>
          </a:p>
        </p:txBody>
      </p:sp>
    </p:spTree>
    <p:extLst>
      <p:ext uri="{BB962C8B-B14F-4D97-AF65-F5344CB8AC3E}">
        <p14:creationId xmlns:p14="http://schemas.microsoft.com/office/powerpoint/2010/main" val="1306658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43BB-810D-F945-840E-8F3782F63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944D0E-7F77-194A-9947-6E7A80B3FBBD}"/>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A5266685-17D4-3F4E-8879-B0A161ECC9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F78DE360-E92B-3547-A03D-14A808DDD30B}"/>
              </a:ext>
            </a:extLst>
          </p:cNvPr>
          <p:cNvSpPr/>
          <p:nvPr/>
        </p:nvSpPr>
        <p:spPr>
          <a:xfrm>
            <a:off x="4091356" y="351694"/>
            <a:ext cx="4509169"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Bad ARDS Circle of Life</a:t>
            </a:r>
          </a:p>
        </p:txBody>
      </p:sp>
      <p:sp>
        <p:nvSpPr>
          <p:cNvPr id="7" name="Rounded Rectangle 6">
            <a:extLst>
              <a:ext uri="{FF2B5EF4-FFF2-40B4-BE49-F238E27FC236}">
                <a16:creationId xmlns:a16="http://schemas.microsoft.com/office/drawing/2014/main" id="{E7567118-7045-6E43-B9A7-65E986F65CA1}"/>
              </a:ext>
            </a:extLst>
          </p:cNvPr>
          <p:cNvSpPr/>
          <p:nvPr/>
        </p:nvSpPr>
        <p:spPr>
          <a:xfrm>
            <a:off x="5181599" y="1551721"/>
            <a:ext cx="2485293"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Many Drips </a:t>
            </a:r>
          </a:p>
          <a:p>
            <a:pPr algn="ctr"/>
            <a:r>
              <a:rPr lang="en-US" sz="2800" dirty="0">
                <a:solidFill>
                  <a:schemeClr val="tx1"/>
                </a:solidFill>
              </a:rPr>
              <a:t>(in NS)</a:t>
            </a:r>
          </a:p>
        </p:txBody>
      </p:sp>
      <p:sp>
        <p:nvSpPr>
          <p:cNvPr id="8" name="Rounded Rectangle 7">
            <a:extLst>
              <a:ext uri="{FF2B5EF4-FFF2-40B4-BE49-F238E27FC236}">
                <a16:creationId xmlns:a16="http://schemas.microsoft.com/office/drawing/2014/main" id="{967E8EF1-D18A-844C-9203-5BABE9F9AEA6}"/>
              </a:ext>
            </a:extLst>
          </p:cNvPr>
          <p:cNvSpPr/>
          <p:nvPr/>
        </p:nvSpPr>
        <p:spPr>
          <a:xfrm>
            <a:off x="5134707" y="5168779"/>
            <a:ext cx="2532185"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Lasix &amp; no </a:t>
            </a:r>
          </a:p>
          <a:p>
            <a:pPr algn="ctr"/>
            <a:r>
              <a:rPr lang="en-US" sz="2800" dirty="0">
                <a:solidFill>
                  <a:schemeClr val="tx1"/>
                </a:solidFill>
              </a:rPr>
              <a:t>free H2O</a:t>
            </a:r>
          </a:p>
        </p:txBody>
      </p:sp>
      <p:sp>
        <p:nvSpPr>
          <p:cNvPr id="9" name="Rounded Rectangle 8">
            <a:extLst>
              <a:ext uri="{FF2B5EF4-FFF2-40B4-BE49-F238E27FC236}">
                <a16:creationId xmlns:a16="http://schemas.microsoft.com/office/drawing/2014/main" id="{C4AD818D-EC58-B842-AB1E-578ACBEED9BA}"/>
              </a:ext>
            </a:extLst>
          </p:cNvPr>
          <p:cNvSpPr/>
          <p:nvPr/>
        </p:nvSpPr>
        <p:spPr>
          <a:xfrm>
            <a:off x="8752924" y="3303712"/>
            <a:ext cx="2473571"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Fluid Overload</a:t>
            </a:r>
          </a:p>
        </p:txBody>
      </p:sp>
      <p:sp>
        <p:nvSpPr>
          <p:cNvPr id="10" name="Rounded Rectangle 9">
            <a:extLst>
              <a:ext uri="{FF2B5EF4-FFF2-40B4-BE49-F238E27FC236}">
                <a16:creationId xmlns:a16="http://schemas.microsoft.com/office/drawing/2014/main" id="{D3F948B3-C20E-F74E-9377-729C8D93EF37}"/>
              </a:ext>
            </a:extLst>
          </p:cNvPr>
          <p:cNvSpPr/>
          <p:nvPr/>
        </p:nvSpPr>
        <p:spPr>
          <a:xfrm>
            <a:off x="1617785" y="3303712"/>
            <a:ext cx="2473571"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Hypernatremia</a:t>
            </a:r>
          </a:p>
        </p:txBody>
      </p:sp>
      <p:sp>
        <p:nvSpPr>
          <p:cNvPr id="6" name="Bent Arrow 5">
            <a:extLst>
              <a:ext uri="{FF2B5EF4-FFF2-40B4-BE49-F238E27FC236}">
                <a16:creationId xmlns:a16="http://schemas.microsoft.com/office/drawing/2014/main" id="{6491DB12-EC64-5047-8B4B-1B93A59AFA07}"/>
              </a:ext>
            </a:extLst>
          </p:cNvPr>
          <p:cNvSpPr/>
          <p:nvPr/>
        </p:nvSpPr>
        <p:spPr>
          <a:xfrm>
            <a:off x="2854570" y="1825625"/>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B31FB961-DADD-034D-8FF0-A42F88417702}"/>
              </a:ext>
            </a:extLst>
          </p:cNvPr>
          <p:cNvSpPr/>
          <p:nvPr/>
        </p:nvSpPr>
        <p:spPr>
          <a:xfrm rot="10800000">
            <a:off x="9441655" y="5031396"/>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a:extLst>
              <a:ext uri="{FF2B5EF4-FFF2-40B4-BE49-F238E27FC236}">
                <a16:creationId xmlns:a16="http://schemas.microsoft.com/office/drawing/2014/main" id="{E9504C93-52FC-E342-84C2-E3D28F19A43B}"/>
              </a:ext>
            </a:extLst>
          </p:cNvPr>
          <p:cNvSpPr/>
          <p:nvPr/>
        </p:nvSpPr>
        <p:spPr>
          <a:xfrm rot="5400000">
            <a:off x="9478351" y="1603925"/>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a:extLst>
              <a:ext uri="{FF2B5EF4-FFF2-40B4-BE49-F238E27FC236}">
                <a16:creationId xmlns:a16="http://schemas.microsoft.com/office/drawing/2014/main" id="{0B00ECEC-4607-5945-A2FD-AE9A42EB0F66}"/>
              </a:ext>
            </a:extLst>
          </p:cNvPr>
          <p:cNvSpPr/>
          <p:nvPr/>
        </p:nvSpPr>
        <p:spPr>
          <a:xfrm rot="16200000">
            <a:off x="2811891" y="4907755"/>
            <a:ext cx="1096107" cy="11695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a:extLst>
              <a:ext uri="{FF2B5EF4-FFF2-40B4-BE49-F238E27FC236}">
                <a16:creationId xmlns:a16="http://schemas.microsoft.com/office/drawing/2014/main" id="{D5590F0C-8422-984F-9AE2-0812C2543280}"/>
              </a:ext>
            </a:extLst>
          </p:cNvPr>
          <p:cNvSpPr/>
          <p:nvPr/>
        </p:nvSpPr>
        <p:spPr>
          <a:xfrm>
            <a:off x="9598272" y="696610"/>
            <a:ext cx="1628223"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Use D5W instead</a:t>
            </a:r>
          </a:p>
        </p:txBody>
      </p:sp>
      <p:sp>
        <p:nvSpPr>
          <p:cNvPr id="16" name="Rounded Rectangle 15">
            <a:extLst>
              <a:ext uri="{FF2B5EF4-FFF2-40B4-BE49-F238E27FC236}">
                <a16:creationId xmlns:a16="http://schemas.microsoft.com/office/drawing/2014/main" id="{F78F77A5-A600-8E4F-90F7-A67AC11F9853}"/>
              </a:ext>
            </a:extLst>
          </p:cNvPr>
          <p:cNvSpPr/>
          <p:nvPr/>
        </p:nvSpPr>
        <p:spPr>
          <a:xfrm>
            <a:off x="9894919" y="1993961"/>
            <a:ext cx="2115372"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Driven By Na Overload</a:t>
            </a:r>
          </a:p>
        </p:txBody>
      </p:sp>
      <p:sp>
        <p:nvSpPr>
          <p:cNvPr id="17" name="Rounded Rectangle 16">
            <a:extLst>
              <a:ext uri="{FF2B5EF4-FFF2-40B4-BE49-F238E27FC236}">
                <a16:creationId xmlns:a16="http://schemas.microsoft.com/office/drawing/2014/main" id="{2A36A9C8-AE23-8546-80AA-552C1543E97B}"/>
              </a:ext>
            </a:extLst>
          </p:cNvPr>
          <p:cNvSpPr/>
          <p:nvPr/>
        </p:nvSpPr>
        <p:spPr>
          <a:xfrm>
            <a:off x="158659" y="5741073"/>
            <a:ext cx="3458308" cy="1008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Liberal free water can allow natriuresis</a:t>
            </a:r>
          </a:p>
        </p:txBody>
      </p:sp>
    </p:spTree>
    <p:extLst>
      <p:ext uri="{BB962C8B-B14F-4D97-AF65-F5344CB8AC3E}">
        <p14:creationId xmlns:p14="http://schemas.microsoft.com/office/powerpoint/2010/main" val="96027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682A-ACCC-7993-C3B1-684A2F75D26A}"/>
              </a:ext>
            </a:extLst>
          </p:cNvPr>
          <p:cNvSpPr>
            <a:spLocks noGrp="1"/>
          </p:cNvSpPr>
          <p:nvPr>
            <p:ph type="title"/>
          </p:nvPr>
        </p:nvSpPr>
        <p:spPr/>
        <p:txBody>
          <a:bodyPr/>
          <a:lstStyle/>
          <a:p>
            <a:r>
              <a:rPr lang="en-US" dirty="0"/>
              <a:t>Congestion</a:t>
            </a:r>
          </a:p>
        </p:txBody>
      </p:sp>
      <p:sp>
        <p:nvSpPr>
          <p:cNvPr id="3" name="Content Placeholder 2">
            <a:extLst>
              <a:ext uri="{FF2B5EF4-FFF2-40B4-BE49-F238E27FC236}">
                <a16:creationId xmlns:a16="http://schemas.microsoft.com/office/drawing/2014/main" id="{3888BE6B-50BF-C308-53CD-CAD83612D8F9}"/>
              </a:ext>
            </a:extLst>
          </p:cNvPr>
          <p:cNvSpPr>
            <a:spLocks noGrp="1"/>
          </p:cNvSpPr>
          <p:nvPr>
            <p:ph idx="1"/>
          </p:nvPr>
        </p:nvSpPr>
        <p:spPr>
          <a:xfrm>
            <a:off x="838200" y="1825625"/>
            <a:ext cx="6860059" cy="4351338"/>
          </a:xfrm>
        </p:spPr>
        <p:txBody>
          <a:bodyPr>
            <a:normAutofit fontScale="92500" lnSpcReduction="20000"/>
          </a:bodyPr>
          <a:lstStyle/>
          <a:p>
            <a:r>
              <a:rPr lang="en-US" dirty="0"/>
              <a:t>Disorders of H2O homeostasis: Hypernatremia and Hyponatremia</a:t>
            </a:r>
          </a:p>
          <a:p>
            <a:r>
              <a:rPr lang="en-US" dirty="0"/>
              <a:t>Disorders of Na homeostasis: Congestion and Hypovolemia</a:t>
            </a:r>
          </a:p>
          <a:p>
            <a:endParaRPr lang="en-US" dirty="0"/>
          </a:p>
          <a:p>
            <a:pPr marL="0" indent="0">
              <a:buNone/>
            </a:pPr>
            <a:r>
              <a:rPr lang="en-US" dirty="0"/>
              <a:t>Yet</a:t>
            </a:r>
          </a:p>
          <a:p>
            <a:pPr marL="0" indent="0">
              <a:buNone/>
            </a:pPr>
            <a:endParaRPr lang="en-US" dirty="0"/>
          </a:p>
          <a:p>
            <a:pPr marL="0" indent="0">
              <a:buNone/>
            </a:pPr>
            <a:r>
              <a:rPr lang="en-US" dirty="0"/>
              <a:t>On rounds, we present “(</a:t>
            </a:r>
            <a:r>
              <a:rPr lang="en-US" dirty="0" err="1"/>
              <a:t>mLs</a:t>
            </a:r>
            <a:r>
              <a:rPr lang="en-US" dirty="0"/>
              <a:t>) in and out” and not ”Na in and Na out” </a:t>
            </a:r>
          </a:p>
          <a:p>
            <a:pPr marL="0" indent="0">
              <a:buNone/>
            </a:pPr>
            <a:endParaRPr lang="en-US" dirty="0"/>
          </a:p>
          <a:p>
            <a:pPr marL="0" indent="0">
              <a:buNone/>
            </a:pPr>
            <a:r>
              <a:rPr lang="en-US" dirty="0"/>
              <a:t>Why?</a:t>
            </a:r>
          </a:p>
        </p:txBody>
      </p:sp>
      <p:pic>
        <p:nvPicPr>
          <p:cNvPr id="4" name="Picture 2" descr="Amazon.com: 7-Eleven: DRINKWARE">
            <a:extLst>
              <a:ext uri="{FF2B5EF4-FFF2-40B4-BE49-F238E27FC236}">
                <a16:creationId xmlns:a16="http://schemas.microsoft.com/office/drawing/2014/main" id="{5F742569-53E2-3429-442E-3F48ECA82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018" y="1027906"/>
            <a:ext cx="3579408" cy="480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02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1B256-9A76-E041-8B2D-57B6249052BB}"/>
              </a:ext>
            </a:extLst>
          </p:cNvPr>
          <p:cNvSpPr>
            <a:spLocks noGrp="1"/>
          </p:cNvSpPr>
          <p:nvPr>
            <p:ph idx="1"/>
          </p:nvPr>
        </p:nvSpPr>
        <p:spPr>
          <a:xfrm>
            <a:off x="838200" y="399595"/>
            <a:ext cx="10515600" cy="4351338"/>
          </a:xfrm>
        </p:spPr>
        <p:txBody>
          <a:bodyPr/>
          <a:lstStyle/>
          <a:p>
            <a:pPr marL="0" indent="0">
              <a:buNone/>
            </a:pPr>
            <a:r>
              <a:rPr lang="en-US" dirty="0"/>
              <a:t>“Despite hospitalization for HF being exceptionally common, expensive, and morbid, we have not a single Class I Level of Evidence: A guideline recommendation to guide our care of these patients”</a:t>
            </a:r>
          </a:p>
        </p:txBody>
      </p:sp>
      <p:sp>
        <p:nvSpPr>
          <p:cNvPr id="4" name="AutoShape 2">
            <a:extLst>
              <a:ext uri="{FF2B5EF4-FFF2-40B4-BE49-F238E27FC236}">
                <a16:creationId xmlns:a16="http://schemas.microsoft.com/office/drawing/2014/main" id="{541D6FA3-28DC-B34C-A804-6B5FA5F0CD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726F86AE-7C07-A64F-8B72-8CFDB2C6692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25F94AE-BB9C-524C-B287-B1B4FBB99611}"/>
              </a:ext>
            </a:extLst>
          </p:cNvPr>
          <p:cNvPicPr>
            <a:picLocks noChangeAspect="1"/>
          </p:cNvPicPr>
          <p:nvPr/>
        </p:nvPicPr>
        <p:blipFill>
          <a:blip r:embed="rId3"/>
          <a:stretch>
            <a:fillRect/>
          </a:stretch>
        </p:blipFill>
        <p:spPr>
          <a:xfrm>
            <a:off x="2606603" y="1818836"/>
            <a:ext cx="6406768" cy="4687355"/>
          </a:xfrm>
          <a:prstGeom prst="rect">
            <a:avLst/>
          </a:prstGeom>
        </p:spPr>
      </p:pic>
      <p:sp>
        <p:nvSpPr>
          <p:cNvPr id="2" name="Donut 1">
            <a:extLst>
              <a:ext uri="{FF2B5EF4-FFF2-40B4-BE49-F238E27FC236}">
                <a16:creationId xmlns:a16="http://schemas.microsoft.com/office/drawing/2014/main" id="{B5CC5722-1503-6941-BF86-C827F50F4C91}"/>
              </a:ext>
            </a:extLst>
          </p:cNvPr>
          <p:cNvSpPr/>
          <p:nvPr/>
        </p:nvSpPr>
        <p:spPr>
          <a:xfrm>
            <a:off x="4441371" y="4621409"/>
            <a:ext cx="2536372" cy="450413"/>
          </a:xfrm>
          <a:prstGeom prst="donut">
            <a:avLst>
              <a:gd name="adj" fmla="val 100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Donut 6">
            <a:extLst>
              <a:ext uri="{FF2B5EF4-FFF2-40B4-BE49-F238E27FC236}">
                <a16:creationId xmlns:a16="http://schemas.microsoft.com/office/drawing/2014/main" id="{F88A2E09-2009-154C-8E06-E0AE48D065A6}"/>
              </a:ext>
            </a:extLst>
          </p:cNvPr>
          <p:cNvSpPr/>
          <p:nvPr/>
        </p:nvSpPr>
        <p:spPr>
          <a:xfrm>
            <a:off x="6591298" y="2352912"/>
            <a:ext cx="2536372" cy="1165662"/>
          </a:xfrm>
          <a:prstGeom prst="donut">
            <a:avLst>
              <a:gd name="adj" fmla="val 5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EB31D5CF-E49F-C644-A071-C1A015145856}"/>
              </a:ext>
            </a:extLst>
          </p:cNvPr>
          <p:cNvSpPr/>
          <p:nvPr/>
        </p:nvSpPr>
        <p:spPr>
          <a:xfrm>
            <a:off x="4163783" y="5959430"/>
            <a:ext cx="3129646" cy="576943"/>
          </a:xfrm>
          <a:prstGeom prst="donut">
            <a:avLst>
              <a:gd name="adj" fmla="val 5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3461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3650-BC50-D84B-B6DD-E654C06CAF0A}"/>
              </a:ext>
            </a:extLst>
          </p:cNvPr>
          <p:cNvSpPr>
            <a:spLocks noGrp="1"/>
          </p:cNvSpPr>
          <p:nvPr>
            <p:ph type="title"/>
          </p:nvPr>
        </p:nvSpPr>
        <p:spPr/>
        <p:txBody>
          <a:bodyPr/>
          <a:lstStyle/>
          <a:p>
            <a:r>
              <a:rPr lang="en-US" dirty="0"/>
              <a:t>A patient is congested: what initial orders are important? </a:t>
            </a:r>
          </a:p>
        </p:txBody>
      </p:sp>
      <p:sp>
        <p:nvSpPr>
          <p:cNvPr id="3" name="Content Placeholder 2">
            <a:extLst>
              <a:ext uri="{FF2B5EF4-FFF2-40B4-BE49-F238E27FC236}">
                <a16:creationId xmlns:a16="http://schemas.microsoft.com/office/drawing/2014/main" id="{B8FE7185-4EB7-4749-9606-AE14955E08F4}"/>
              </a:ext>
            </a:extLst>
          </p:cNvPr>
          <p:cNvSpPr>
            <a:spLocks noGrp="1"/>
          </p:cNvSpPr>
          <p:nvPr>
            <p:ph idx="1"/>
          </p:nvPr>
        </p:nvSpPr>
        <p:spPr/>
        <p:txBody>
          <a:bodyPr/>
          <a:lstStyle/>
          <a:p>
            <a:r>
              <a:rPr lang="en-US" dirty="0"/>
              <a:t>Na restriction of 2g per day? Yes or No</a:t>
            </a:r>
          </a:p>
          <a:p>
            <a:r>
              <a:rPr lang="en-US" dirty="0"/>
              <a:t>Fluid restriction of 2L per day? Yes or No</a:t>
            </a:r>
          </a:p>
          <a:p>
            <a:r>
              <a:rPr lang="en-US" dirty="0"/>
              <a:t>Strict I/</a:t>
            </a:r>
            <a:r>
              <a:rPr lang="en-US" dirty="0" err="1"/>
              <a:t>Os</a:t>
            </a:r>
            <a:r>
              <a:rPr lang="en-US" dirty="0"/>
              <a:t> and Daily weights? Yes or No</a:t>
            </a:r>
          </a:p>
          <a:p>
            <a:endParaRPr lang="en-US" dirty="0"/>
          </a:p>
        </p:txBody>
      </p:sp>
    </p:spTree>
    <p:extLst>
      <p:ext uri="{BB962C8B-B14F-4D97-AF65-F5344CB8AC3E}">
        <p14:creationId xmlns:p14="http://schemas.microsoft.com/office/powerpoint/2010/main" val="2882855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Salt and Fluid Restriction</a:t>
            </a:r>
          </a:p>
        </p:txBody>
      </p:sp>
      <p:pic>
        <p:nvPicPr>
          <p:cNvPr id="6" name="Content Placeholder 5" descr="A picture containing text, indoor, screenshot&#10;&#10;Description automatically generated">
            <a:extLst>
              <a:ext uri="{FF2B5EF4-FFF2-40B4-BE49-F238E27FC236}">
                <a16:creationId xmlns:a16="http://schemas.microsoft.com/office/drawing/2014/main" id="{8E815CE2-7DB3-814F-8ADA-0503F7B754B3}"/>
              </a:ext>
            </a:extLst>
          </p:cNvPr>
          <p:cNvPicPr>
            <a:picLocks noGrp="1" noChangeAspect="1"/>
          </p:cNvPicPr>
          <p:nvPr>
            <p:ph idx="1"/>
          </p:nvPr>
        </p:nvPicPr>
        <p:blipFill>
          <a:blip r:embed="rId3"/>
          <a:stretch>
            <a:fillRect/>
          </a:stretch>
        </p:blipFill>
        <p:spPr>
          <a:xfrm>
            <a:off x="1079812" y="1353615"/>
            <a:ext cx="8864288" cy="2757085"/>
          </a:xfrm>
        </p:spPr>
      </p:pic>
      <p:pic>
        <p:nvPicPr>
          <p:cNvPr id="8" name="Picture 7" descr="Diagram&#10;&#10;Description automatically generated">
            <a:extLst>
              <a:ext uri="{FF2B5EF4-FFF2-40B4-BE49-F238E27FC236}">
                <a16:creationId xmlns:a16="http://schemas.microsoft.com/office/drawing/2014/main" id="{59D04764-0DAE-2A41-A738-B25EAB8B7B7D}"/>
              </a:ext>
            </a:extLst>
          </p:cNvPr>
          <p:cNvPicPr>
            <a:picLocks noChangeAspect="1"/>
          </p:cNvPicPr>
          <p:nvPr/>
        </p:nvPicPr>
        <p:blipFill>
          <a:blip r:embed="rId4"/>
          <a:stretch>
            <a:fillRect/>
          </a:stretch>
        </p:blipFill>
        <p:spPr>
          <a:xfrm>
            <a:off x="1333287" y="4033062"/>
            <a:ext cx="2763401" cy="2567763"/>
          </a:xfrm>
          <a:prstGeom prst="rect">
            <a:avLst/>
          </a:prstGeom>
        </p:spPr>
      </p:pic>
      <p:pic>
        <p:nvPicPr>
          <p:cNvPr id="10" name="Picture 9" descr="Chart, box and whisker chart&#10;&#10;Description automatically generated">
            <a:extLst>
              <a:ext uri="{FF2B5EF4-FFF2-40B4-BE49-F238E27FC236}">
                <a16:creationId xmlns:a16="http://schemas.microsoft.com/office/drawing/2014/main" id="{C16B4B1E-F8B7-4B4E-8E70-CCA1B89D46B7}"/>
              </a:ext>
            </a:extLst>
          </p:cNvPr>
          <p:cNvPicPr>
            <a:picLocks noChangeAspect="1"/>
          </p:cNvPicPr>
          <p:nvPr/>
        </p:nvPicPr>
        <p:blipFill>
          <a:blip r:embed="rId5"/>
          <a:stretch>
            <a:fillRect/>
          </a:stretch>
        </p:blipFill>
        <p:spPr>
          <a:xfrm>
            <a:off x="4096688" y="4178649"/>
            <a:ext cx="3744822" cy="2276588"/>
          </a:xfrm>
          <a:prstGeom prst="rect">
            <a:avLst/>
          </a:prstGeom>
        </p:spPr>
      </p:pic>
      <p:pic>
        <p:nvPicPr>
          <p:cNvPr id="12" name="Picture 11" descr="Chart, line chart&#10;&#10;Description automatically generated">
            <a:extLst>
              <a:ext uri="{FF2B5EF4-FFF2-40B4-BE49-F238E27FC236}">
                <a16:creationId xmlns:a16="http://schemas.microsoft.com/office/drawing/2014/main" id="{A2F7B494-8729-294F-95C8-B9544F4A3842}"/>
              </a:ext>
            </a:extLst>
          </p:cNvPr>
          <p:cNvPicPr>
            <a:picLocks noChangeAspect="1"/>
          </p:cNvPicPr>
          <p:nvPr/>
        </p:nvPicPr>
        <p:blipFill>
          <a:blip r:embed="rId6"/>
          <a:stretch>
            <a:fillRect/>
          </a:stretch>
        </p:blipFill>
        <p:spPr>
          <a:xfrm>
            <a:off x="7841510" y="4033062"/>
            <a:ext cx="3587750" cy="2465590"/>
          </a:xfrm>
          <a:prstGeom prst="rect">
            <a:avLst/>
          </a:prstGeom>
        </p:spPr>
      </p:pic>
    </p:spTree>
    <p:extLst>
      <p:ext uri="{BB962C8B-B14F-4D97-AF65-F5344CB8AC3E}">
        <p14:creationId xmlns:p14="http://schemas.microsoft.com/office/powerpoint/2010/main" val="1882932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EE1F-7425-A033-B05F-EDAD1BD63441}"/>
              </a:ext>
            </a:extLst>
          </p:cNvPr>
          <p:cNvSpPr>
            <a:spLocks noGrp="1"/>
          </p:cNvSpPr>
          <p:nvPr>
            <p:ph type="title"/>
          </p:nvPr>
        </p:nvSpPr>
        <p:spPr/>
        <p:txBody>
          <a:bodyPr/>
          <a:lstStyle/>
          <a:p>
            <a:r>
              <a:rPr lang="en-US" dirty="0"/>
              <a:t>How does hyponatremia cause problems?</a:t>
            </a:r>
          </a:p>
        </p:txBody>
      </p:sp>
      <p:sp>
        <p:nvSpPr>
          <p:cNvPr id="3" name="Content Placeholder 2">
            <a:extLst>
              <a:ext uri="{FF2B5EF4-FFF2-40B4-BE49-F238E27FC236}">
                <a16:creationId xmlns:a16="http://schemas.microsoft.com/office/drawing/2014/main" id="{CE761063-CB38-043F-E3D0-EB3330B5A8C2}"/>
              </a:ext>
            </a:extLst>
          </p:cNvPr>
          <p:cNvSpPr>
            <a:spLocks noGrp="1"/>
          </p:cNvSpPr>
          <p:nvPr>
            <p:ph idx="1"/>
          </p:nvPr>
        </p:nvSpPr>
        <p:spPr/>
        <p:txBody>
          <a:bodyPr>
            <a:normAutofit lnSpcReduction="10000"/>
          </a:bodyPr>
          <a:lstStyle/>
          <a:p>
            <a:r>
              <a:rPr lang="en-US" dirty="0"/>
              <a:t>Osmolarity: number of particles in 1L ( that drops the freezing point 1.86 Kelvin; independent of size/weight of particles)</a:t>
            </a:r>
          </a:p>
          <a:p>
            <a:pPr lvl="1"/>
            <a:r>
              <a:rPr lang="en-US" dirty="0"/>
              <a:t>Osmolality: number of particles of 1kg of solvent. </a:t>
            </a:r>
          </a:p>
          <a:p>
            <a:r>
              <a:rPr lang="en-US" dirty="0"/>
              <a:t>Tonicity: effective osmolality of solutes that can act across a semi-permeable membrane</a:t>
            </a:r>
          </a:p>
          <a:p>
            <a:r>
              <a:rPr lang="en-US" dirty="0" err="1"/>
              <a:t>Osm</a:t>
            </a:r>
            <a:r>
              <a:rPr lang="en-US" dirty="0"/>
              <a:t>: property of particle in solution; Tonicity property of solution in relationship to a semipermeable membrane (cell membrane)</a:t>
            </a:r>
          </a:p>
          <a:p>
            <a:pPr lvl="1"/>
            <a:r>
              <a:rPr lang="en-US" dirty="0"/>
              <a:t>Na+: exerts osmotic pressure</a:t>
            </a:r>
          </a:p>
          <a:p>
            <a:pPr lvl="1"/>
            <a:r>
              <a:rPr lang="en-US" dirty="0"/>
              <a:t>Glu: moves across semipermeable membranes </a:t>
            </a:r>
            <a:r>
              <a:rPr lang="en-US" b="1" dirty="0"/>
              <a:t>w/ insulin </a:t>
            </a:r>
            <a:r>
              <a:rPr lang="en-US" dirty="0"/>
              <a:t>– transient (usually)</a:t>
            </a:r>
          </a:p>
          <a:p>
            <a:pPr lvl="1"/>
            <a:r>
              <a:rPr lang="en-US" dirty="0"/>
              <a:t>Urea, ethanol, lactate: passively moves across semipermeable membrane: no osmotic pressure</a:t>
            </a:r>
          </a:p>
        </p:txBody>
      </p:sp>
    </p:spTree>
    <p:extLst>
      <p:ext uri="{BB962C8B-B14F-4D97-AF65-F5344CB8AC3E}">
        <p14:creationId xmlns:p14="http://schemas.microsoft.com/office/powerpoint/2010/main" val="234876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Salt and Fluid Restriction causes… thirst</a:t>
            </a:r>
          </a:p>
        </p:txBody>
      </p:sp>
      <p:pic>
        <p:nvPicPr>
          <p:cNvPr id="7" name="Picture 6" descr="Graphical user interface, text, application&#10;&#10;Description automatically generated">
            <a:extLst>
              <a:ext uri="{FF2B5EF4-FFF2-40B4-BE49-F238E27FC236}">
                <a16:creationId xmlns:a16="http://schemas.microsoft.com/office/drawing/2014/main" id="{F6AEA52D-6C21-6E41-9501-878419C90977}"/>
              </a:ext>
            </a:extLst>
          </p:cNvPr>
          <p:cNvPicPr>
            <a:picLocks noChangeAspect="1"/>
          </p:cNvPicPr>
          <p:nvPr/>
        </p:nvPicPr>
        <p:blipFill>
          <a:blip r:embed="rId2"/>
          <a:stretch>
            <a:fillRect/>
          </a:stretch>
        </p:blipFill>
        <p:spPr>
          <a:xfrm>
            <a:off x="838200" y="1690688"/>
            <a:ext cx="9080500" cy="2971800"/>
          </a:xfrm>
          <a:prstGeom prst="rect">
            <a:avLst/>
          </a:prstGeom>
        </p:spPr>
      </p:pic>
      <p:pic>
        <p:nvPicPr>
          <p:cNvPr id="5" name="Content Placeholder 4" descr="Chart, box and whisker chart&#10;&#10;Description automatically generated">
            <a:extLst>
              <a:ext uri="{FF2B5EF4-FFF2-40B4-BE49-F238E27FC236}">
                <a16:creationId xmlns:a16="http://schemas.microsoft.com/office/drawing/2014/main" id="{59C11CFB-63AF-DF41-8FE7-3D8540999527}"/>
              </a:ext>
            </a:extLst>
          </p:cNvPr>
          <p:cNvPicPr>
            <a:picLocks noGrp="1" noChangeAspect="1"/>
          </p:cNvPicPr>
          <p:nvPr>
            <p:ph idx="1"/>
          </p:nvPr>
        </p:nvPicPr>
        <p:blipFill>
          <a:blip r:embed="rId3"/>
          <a:stretch>
            <a:fillRect/>
          </a:stretch>
        </p:blipFill>
        <p:spPr>
          <a:xfrm>
            <a:off x="838200" y="3708399"/>
            <a:ext cx="4610100" cy="2755900"/>
          </a:xfrm>
        </p:spPr>
      </p:pic>
      <p:pic>
        <p:nvPicPr>
          <p:cNvPr id="9" name="Picture 8" descr="Chart&#10;&#10;Description automatically generated">
            <a:extLst>
              <a:ext uri="{FF2B5EF4-FFF2-40B4-BE49-F238E27FC236}">
                <a16:creationId xmlns:a16="http://schemas.microsoft.com/office/drawing/2014/main" id="{778D8A6E-3AA8-404D-A3EF-2881DAADAE03}"/>
              </a:ext>
            </a:extLst>
          </p:cNvPr>
          <p:cNvPicPr>
            <a:picLocks noChangeAspect="1"/>
          </p:cNvPicPr>
          <p:nvPr/>
        </p:nvPicPr>
        <p:blipFill>
          <a:blip r:embed="rId4"/>
          <a:stretch>
            <a:fillRect/>
          </a:stretch>
        </p:blipFill>
        <p:spPr>
          <a:xfrm>
            <a:off x="5334000" y="3567112"/>
            <a:ext cx="4699000" cy="3200400"/>
          </a:xfrm>
          <a:prstGeom prst="rect">
            <a:avLst/>
          </a:prstGeom>
        </p:spPr>
      </p:pic>
    </p:spTree>
    <p:extLst>
      <p:ext uri="{BB962C8B-B14F-4D97-AF65-F5344CB8AC3E}">
        <p14:creationId xmlns:p14="http://schemas.microsoft.com/office/powerpoint/2010/main" val="3419163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5B5E-456E-1A43-903A-C937BBB3542C}"/>
              </a:ext>
            </a:extLst>
          </p:cNvPr>
          <p:cNvSpPr>
            <a:spLocks noGrp="1"/>
          </p:cNvSpPr>
          <p:nvPr>
            <p:ph type="title"/>
          </p:nvPr>
        </p:nvSpPr>
        <p:spPr/>
        <p:txBody>
          <a:bodyPr/>
          <a:lstStyle/>
          <a:p>
            <a:r>
              <a:rPr lang="en-US" dirty="0"/>
              <a:t>What is the problem with I/O and Kg?</a:t>
            </a:r>
          </a:p>
        </p:txBody>
      </p:sp>
      <p:sp>
        <p:nvSpPr>
          <p:cNvPr id="3" name="Content Placeholder 2">
            <a:extLst>
              <a:ext uri="{FF2B5EF4-FFF2-40B4-BE49-F238E27FC236}">
                <a16:creationId xmlns:a16="http://schemas.microsoft.com/office/drawing/2014/main" id="{AC8EEC29-0DAC-4E4F-9C0D-E62CB06D0AAA}"/>
              </a:ext>
            </a:extLst>
          </p:cNvPr>
          <p:cNvSpPr>
            <a:spLocks noGrp="1"/>
          </p:cNvSpPr>
          <p:nvPr>
            <p:ph idx="1"/>
          </p:nvPr>
        </p:nvSpPr>
        <p:spPr>
          <a:xfrm>
            <a:off x="574950" y="1825625"/>
            <a:ext cx="5551714" cy="4351338"/>
          </a:xfrm>
        </p:spPr>
        <p:txBody>
          <a:bodyPr>
            <a:normAutofit/>
          </a:bodyPr>
          <a:lstStyle/>
          <a:p>
            <a:pPr marL="0" indent="0">
              <a:buNone/>
            </a:pPr>
            <a:r>
              <a:rPr lang="en-US" u="sng" dirty="0"/>
              <a:t>Assumptions:</a:t>
            </a:r>
          </a:p>
          <a:p>
            <a:pPr marL="0" indent="0">
              <a:buNone/>
            </a:pPr>
            <a:r>
              <a:rPr lang="en-US" dirty="0"/>
              <a:t>For I/O to be a surrogate of net natriuresis: </a:t>
            </a:r>
          </a:p>
          <a:p>
            <a:pPr>
              <a:buFontTx/>
              <a:buChar char="-"/>
            </a:pPr>
            <a:r>
              <a:rPr lang="en-US" dirty="0"/>
              <a:t>[Na] intake constant</a:t>
            </a:r>
          </a:p>
          <a:p>
            <a:pPr lvl="1">
              <a:buFontTx/>
              <a:buChar char="-"/>
            </a:pPr>
            <a:r>
              <a:rPr lang="en-US" dirty="0"/>
              <a:t>D5 =/= NS</a:t>
            </a:r>
          </a:p>
          <a:p>
            <a:pPr>
              <a:buFontTx/>
              <a:buChar char="-"/>
            </a:pPr>
            <a:r>
              <a:rPr lang="en-US" dirty="0"/>
              <a:t>[</a:t>
            </a:r>
            <a:r>
              <a:rPr lang="en-US" dirty="0" err="1"/>
              <a:t>U_Na</a:t>
            </a:r>
            <a:r>
              <a:rPr lang="en-US" dirty="0"/>
              <a:t>] constant</a:t>
            </a:r>
          </a:p>
          <a:p>
            <a:pPr lvl="1">
              <a:buFontTx/>
              <a:buChar char="-"/>
            </a:pPr>
            <a:r>
              <a:rPr lang="en-US" dirty="0"/>
              <a:t>Breaking phenomenon</a:t>
            </a:r>
          </a:p>
          <a:p>
            <a:pPr>
              <a:buFontTx/>
              <a:buChar char="-"/>
            </a:pPr>
            <a:r>
              <a:rPr lang="en-US" dirty="0"/>
              <a:t>Recording is accurate. </a:t>
            </a:r>
          </a:p>
          <a:p>
            <a:pPr lvl="1">
              <a:buFontTx/>
              <a:buChar char="-"/>
            </a:pPr>
            <a:r>
              <a:rPr lang="en-US" dirty="0"/>
              <a:t>In reality, it is not</a:t>
            </a:r>
          </a:p>
        </p:txBody>
      </p:sp>
      <p:pic>
        <p:nvPicPr>
          <p:cNvPr id="5" name="Picture 4" descr="Chart, scatter chart&#10;&#10;Description automatically generated">
            <a:extLst>
              <a:ext uri="{FF2B5EF4-FFF2-40B4-BE49-F238E27FC236}">
                <a16:creationId xmlns:a16="http://schemas.microsoft.com/office/drawing/2014/main" id="{4A730A4A-08A8-A047-AB58-151199265EB1}"/>
              </a:ext>
            </a:extLst>
          </p:cNvPr>
          <p:cNvPicPr>
            <a:picLocks noChangeAspect="1"/>
          </p:cNvPicPr>
          <p:nvPr/>
        </p:nvPicPr>
        <p:blipFill>
          <a:blip r:embed="rId3"/>
          <a:stretch>
            <a:fillRect/>
          </a:stretch>
        </p:blipFill>
        <p:spPr>
          <a:xfrm>
            <a:off x="6126664" y="1690688"/>
            <a:ext cx="6065336" cy="5032375"/>
          </a:xfrm>
          <a:prstGeom prst="rect">
            <a:avLst/>
          </a:prstGeom>
        </p:spPr>
      </p:pic>
    </p:spTree>
    <p:extLst>
      <p:ext uri="{BB962C8B-B14F-4D97-AF65-F5344CB8AC3E}">
        <p14:creationId xmlns:p14="http://schemas.microsoft.com/office/powerpoint/2010/main" val="2793284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364D-ADEE-2F4E-B9EC-BDCAD1334993}"/>
              </a:ext>
            </a:extLst>
          </p:cNvPr>
          <p:cNvSpPr>
            <a:spLocks noGrp="1"/>
          </p:cNvSpPr>
          <p:nvPr>
            <p:ph type="title"/>
          </p:nvPr>
        </p:nvSpPr>
        <p:spPr/>
        <p:txBody>
          <a:bodyPr/>
          <a:lstStyle/>
          <a:p>
            <a:r>
              <a:rPr lang="en-US" dirty="0"/>
              <a:t>Natriuresis varies widely during diuresis</a:t>
            </a:r>
          </a:p>
        </p:txBody>
      </p:sp>
      <p:pic>
        <p:nvPicPr>
          <p:cNvPr id="9" name="Content Placeholder 8" descr="Chart&#10;&#10;Description automatically generated">
            <a:extLst>
              <a:ext uri="{FF2B5EF4-FFF2-40B4-BE49-F238E27FC236}">
                <a16:creationId xmlns:a16="http://schemas.microsoft.com/office/drawing/2014/main" id="{99F68256-A91D-E34A-A943-C8C08C723A08}"/>
              </a:ext>
            </a:extLst>
          </p:cNvPr>
          <p:cNvPicPr>
            <a:picLocks noGrp="1" noChangeAspect="1"/>
          </p:cNvPicPr>
          <p:nvPr>
            <p:ph idx="1"/>
          </p:nvPr>
        </p:nvPicPr>
        <p:blipFill rotWithShape="1">
          <a:blip r:embed="rId3"/>
          <a:srcRect r="50000" b="22724"/>
          <a:stretch/>
        </p:blipFill>
        <p:spPr>
          <a:xfrm>
            <a:off x="925285" y="1397000"/>
            <a:ext cx="3490913" cy="5354422"/>
          </a:xfrm>
        </p:spPr>
      </p:pic>
      <p:sp>
        <p:nvSpPr>
          <p:cNvPr id="10" name="Rectangle 9">
            <a:extLst>
              <a:ext uri="{FF2B5EF4-FFF2-40B4-BE49-F238E27FC236}">
                <a16:creationId xmlns:a16="http://schemas.microsoft.com/office/drawing/2014/main" id="{135AE9BE-C20D-ED4A-BAAE-2A32C26085DA}"/>
              </a:ext>
            </a:extLst>
          </p:cNvPr>
          <p:cNvSpPr/>
          <p:nvPr/>
        </p:nvSpPr>
        <p:spPr>
          <a:xfrm>
            <a:off x="4906728" y="1603602"/>
            <a:ext cx="6447071" cy="2585323"/>
          </a:xfrm>
          <a:prstGeom prst="rect">
            <a:avLst/>
          </a:prstGeom>
        </p:spPr>
        <p:txBody>
          <a:bodyPr wrap="square">
            <a:spAutoFit/>
          </a:bodyPr>
          <a:lstStyle/>
          <a:p>
            <a:pPr marL="285750" indent="-285750">
              <a:buFont typeface="Arial" panose="020B0604020202020204" pitchFamily="34" charset="0"/>
              <a:buChar char="•"/>
            </a:pPr>
            <a:r>
              <a:rPr lang="en-US" dirty="0"/>
              <a:t>Why might the Na concentration of urine vary between patients? </a:t>
            </a:r>
          </a:p>
          <a:p>
            <a:pPr marL="742950" lvl="1" indent="-285750">
              <a:buFont typeface="Arial" panose="020B0604020202020204" pitchFamily="34" charset="0"/>
              <a:buChar char="•"/>
            </a:pPr>
            <a:r>
              <a:rPr lang="en-US" dirty="0"/>
              <a:t>Depends on ADH presence (among other other reasons). </a:t>
            </a:r>
          </a:p>
          <a:p>
            <a:pPr marL="1200150" lvl="2" indent="-285750">
              <a:buFont typeface="Arial" panose="020B0604020202020204" pitchFamily="34" charset="0"/>
              <a:buChar char="•"/>
            </a:pPr>
            <a:r>
              <a:rPr lang="en-US" dirty="0"/>
              <a:t>Tight water restriction = ADH increase, natriuresis unchanged. </a:t>
            </a:r>
          </a:p>
          <a:p>
            <a:pPr marL="1200150" lvl="2" indent="-285750">
              <a:buFont typeface="Arial" panose="020B0604020202020204" pitchFamily="34" charset="0"/>
              <a:buChar char="•"/>
            </a:pPr>
            <a:r>
              <a:rPr lang="en-US" dirty="0"/>
              <a:t>Loose water restriction = ADH decrease, natriuresis unchanged</a:t>
            </a:r>
          </a:p>
          <a:p>
            <a:pPr lvl="2"/>
            <a:endParaRPr lang="en-US" dirty="0"/>
          </a:p>
          <a:p>
            <a:pPr lvl="1"/>
            <a:endParaRPr lang="en-US" dirty="0"/>
          </a:p>
        </p:txBody>
      </p:sp>
      <p:pic>
        <p:nvPicPr>
          <p:cNvPr id="3" name="Picture 2">
            <a:extLst>
              <a:ext uri="{FF2B5EF4-FFF2-40B4-BE49-F238E27FC236}">
                <a16:creationId xmlns:a16="http://schemas.microsoft.com/office/drawing/2014/main" id="{A8B50DB3-BC26-5667-BF16-1737C63CF82C}"/>
              </a:ext>
            </a:extLst>
          </p:cNvPr>
          <p:cNvPicPr>
            <a:picLocks noChangeAspect="1"/>
          </p:cNvPicPr>
          <p:nvPr/>
        </p:nvPicPr>
        <p:blipFill>
          <a:blip r:embed="rId4"/>
          <a:stretch>
            <a:fillRect/>
          </a:stretch>
        </p:blipFill>
        <p:spPr>
          <a:xfrm>
            <a:off x="7775804" y="3550187"/>
            <a:ext cx="3490913" cy="3156367"/>
          </a:xfrm>
          <a:prstGeom prst="rect">
            <a:avLst/>
          </a:prstGeom>
        </p:spPr>
      </p:pic>
    </p:spTree>
    <p:extLst>
      <p:ext uri="{BB962C8B-B14F-4D97-AF65-F5344CB8AC3E}">
        <p14:creationId xmlns:p14="http://schemas.microsoft.com/office/powerpoint/2010/main" val="914074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0E82-95CA-1848-8807-89856389B5A4}"/>
              </a:ext>
            </a:extLst>
          </p:cNvPr>
          <p:cNvSpPr>
            <a:spLocks noGrp="1"/>
          </p:cNvSpPr>
          <p:nvPr>
            <p:ph type="title"/>
          </p:nvPr>
        </p:nvSpPr>
        <p:spPr/>
        <p:txBody>
          <a:bodyPr/>
          <a:lstStyle/>
          <a:p>
            <a:r>
              <a:rPr lang="en-US" dirty="0"/>
              <a:t>Urine composition by time</a:t>
            </a:r>
          </a:p>
        </p:txBody>
      </p:sp>
      <p:pic>
        <p:nvPicPr>
          <p:cNvPr id="4" name="Content Placeholder 3">
            <a:extLst>
              <a:ext uri="{FF2B5EF4-FFF2-40B4-BE49-F238E27FC236}">
                <a16:creationId xmlns:a16="http://schemas.microsoft.com/office/drawing/2014/main" id="{59370AD5-B904-334C-AAB9-7BBFE917EFC7}"/>
              </a:ext>
            </a:extLst>
          </p:cNvPr>
          <p:cNvPicPr>
            <a:picLocks noGrp="1" noChangeAspect="1"/>
          </p:cNvPicPr>
          <p:nvPr>
            <p:ph idx="1"/>
          </p:nvPr>
        </p:nvPicPr>
        <p:blipFill>
          <a:blip r:embed="rId3"/>
          <a:stretch>
            <a:fillRect/>
          </a:stretch>
        </p:blipFill>
        <p:spPr>
          <a:xfrm>
            <a:off x="3022287" y="1847849"/>
            <a:ext cx="2146660" cy="4351338"/>
          </a:xfrm>
          <a:prstGeom prst="rect">
            <a:avLst/>
          </a:prstGeom>
        </p:spPr>
      </p:pic>
      <p:pic>
        <p:nvPicPr>
          <p:cNvPr id="5" name="Picture 4">
            <a:extLst>
              <a:ext uri="{FF2B5EF4-FFF2-40B4-BE49-F238E27FC236}">
                <a16:creationId xmlns:a16="http://schemas.microsoft.com/office/drawing/2014/main" id="{82706E25-3D13-F244-BDAC-E89C74ADB1DE}"/>
              </a:ext>
            </a:extLst>
          </p:cNvPr>
          <p:cNvPicPr>
            <a:picLocks noChangeAspect="1"/>
          </p:cNvPicPr>
          <p:nvPr/>
        </p:nvPicPr>
        <p:blipFill>
          <a:blip r:embed="rId4"/>
          <a:stretch>
            <a:fillRect/>
          </a:stretch>
        </p:blipFill>
        <p:spPr>
          <a:xfrm>
            <a:off x="7646869" y="1027906"/>
            <a:ext cx="4045272" cy="3429000"/>
          </a:xfrm>
          <a:prstGeom prst="rect">
            <a:avLst/>
          </a:prstGeom>
        </p:spPr>
      </p:pic>
      <p:pic>
        <p:nvPicPr>
          <p:cNvPr id="6" name="Picture 5">
            <a:extLst>
              <a:ext uri="{FF2B5EF4-FFF2-40B4-BE49-F238E27FC236}">
                <a16:creationId xmlns:a16="http://schemas.microsoft.com/office/drawing/2014/main" id="{6C26A43A-1ECC-084C-A400-BF8EBACCD3F9}"/>
              </a:ext>
            </a:extLst>
          </p:cNvPr>
          <p:cNvPicPr>
            <a:picLocks noChangeAspect="1"/>
          </p:cNvPicPr>
          <p:nvPr/>
        </p:nvPicPr>
        <p:blipFill>
          <a:blip r:embed="rId5"/>
          <a:stretch>
            <a:fillRect/>
          </a:stretch>
        </p:blipFill>
        <p:spPr>
          <a:xfrm>
            <a:off x="317864" y="2016125"/>
            <a:ext cx="2379877" cy="4014787"/>
          </a:xfrm>
          <a:prstGeom prst="rect">
            <a:avLst/>
          </a:prstGeom>
        </p:spPr>
      </p:pic>
      <p:sp>
        <p:nvSpPr>
          <p:cNvPr id="7" name="Rectangle 6">
            <a:extLst>
              <a:ext uri="{FF2B5EF4-FFF2-40B4-BE49-F238E27FC236}">
                <a16:creationId xmlns:a16="http://schemas.microsoft.com/office/drawing/2014/main" id="{B5E8C7DA-3AF9-7047-B70B-B83FC74540F0}"/>
              </a:ext>
            </a:extLst>
          </p:cNvPr>
          <p:cNvSpPr/>
          <p:nvPr/>
        </p:nvSpPr>
        <p:spPr>
          <a:xfrm>
            <a:off x="5493493" y="4952931"/>
            <a:ext cx="6772681" cy="646331"/>
          </a:xfrm>
          <a:prstGeom prst="rect">
            <a:avLst/>
          </a:prstGeom>
        </p:spPr>
        <p:txBody>
          <a:bodyPr wrap="square">
            <a:spAutoFit/>
          </a:bodyPr>
          <a:lstStyle/>
          <a:p>
            <a:pPr lvl="1"/>
            <a:r>
              <a:rPr lang="en-US" dirty="0"/>
              <a:t>“the sodium content of diuretic-induced urine is highly variable and correlates only modestly with fluid and weight loss”</a:t>
            </a:r>
          </a:p>
        </p:txBody>
      </p:sp>
    </p:spTree>
    <p:extLst>
      <p:ext uri="{BB962C8B-B14F-4D97-AF65-F5344CB8AC3E}">
        <p14:creationId xmlns:p14="http://schemas.microsoft.com/office/powerpoint/2010/main" val="3135964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6F317-D8B8-EC43-8486-A2189F35FA53}"/>
              </a:ext>
            </a:extLst>
          </p:cNvPr>
          <p:cNvSpPr>
            <a:spLocks noGrp="1"/>
          </p:cNvSpPr>
          <p:nvPr>
            <p:ph type="title"/>
          </p:nvPr>
        </p:nvSpPr>
        <p:spPr/>
        <p:txBody>
          <a:bodyPr/>
          <a:lstStyle/>
          <a:p>
            <a:r>
              <a:rPr lang="en-US" dirty="0"/>
              <a:t>Braking Phenomenon (of natriuresis)</a:t>
            </a:r>
          </a:p>
        </p:txBody>
      </p:sp>
      <p:pic>
        <p:nvPicPr>
          <p:cNvPr id="5" name="Content Placeholder 4" descr="Diagram&#10;&#10;Description automatically generated">
            <a:extLst>
              <a:ext uri="{FF2B5EF4-FFF2-40B4-BE49-F238E27FC236}">
                <a16:creationId xmlns:a16="http://schemas.microsoft.com/office/drawing/2014/main" id="{E8F63608-CCCD-1A4C-A5C1-127CC74977BD}"/>
              </a:ext>
            </a:extLst>
          </p:cNvPr>
          <p:cNvPicPr>
            <a:picLocks noGrp="1" noChangeAspect="1"/>
          </p:cNvPicPr>
          <p:nvPr>
            <p:ph idx="1"/>
          </p:nvPr>
        </p:nvPicPr>
        <p:blipFill>
          <a:blip r:embed="rId3"/>
          <a:stretch>
            <a:fillRect/>
          </a:stretch>
        </p:blipFill>
        <p:spPr>
          <a:xfrm>
            <a:off x="701294" y="1890939"/>
            <a:ext cx="4105581" cy="4351338"/>
          </a:xfrm>
        </p:spPr>
      </p:pic>
      <p:sp>
        <p:nvSpPr>
          <p:cNvPr id="4" name="Content Placeholder 2">
            <a:extLst>
              <a:ext uri="{FF2B5EF4-FFF2-40B4-BE49-F238E27FC236}">
                <a16:creationId xmlns:a16="http://schemas.microsoft.com/office/drawing/2014/main" id="{3A0A7A77-A00D-744F-B152-FB30BFA13F98}"/>
              </a:ext>
            </a:extLst>
          </p:cNvPr>
          <p:cNvSpPr txBox="1">
            <a:spLocks/>
          </p:cNvSpPr>
          <p:nvPr/>
        </p:nvSpPr>
        <p:spPr>
          <a:xfrm>
            <a:off x="4885248" y="1890939"/>
            <a:ext cx="676874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Assume a patient makes no dietary changes</a:t>
            </a:r>
          </a:p>
          <a:p>
            <a:r>
              <a:rPr lang="en-US" dirty="0"/>
              <a:t>Sodium clearance increases with ECF (true)</a:t>
            </a:r>
          </a:p>
          <a:p>
            <a:r>
              <a:rPr lang="en-US" dirty="0"/>
              <a:t>Off diuretics, a patient takes in 3g of Na in 24h. They are at steady state. 3g of Na must be excreted in 24h. They are congested.  </a:t>
            </a:r>
          </a:p>
          <a:p>
            <a:r>
              <a:rPr lang="en-US" dirty="0"/>
              <a:t>If you start a diuretic, initially their ECF is unchanged (congested), but natriuresis increases. </a:t>
            </a:r>
          </a:p>
          <a:p>
            <a:r>
              <a:rPr lang="en-US" dirty="0"/>
              <a:t>They eventually reach a new steady state (in=out), but at a lower ECF </a:t>
            </a:r>
          </a:p>
        </p:txBody>
      </p:sp>
    </p:spTree>
    <p:extLst>
      <p:ext uri="{BB962C8B-B14F-4D97-AF65-F5344CB8AC3E}">
        <p14:creationId xmlns:p14="http://schemas.microsoft.com/office/powerpoint/2010/main" val="3726560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FB30-091F-6845-8C0E-C50F5556F345}"/>
              </a:ext>
            </a:extLst>
          </p:cNvPr>
          <p:cNvSpPr>
            <a:spLocks noGrp="1"/>
          </p:cNvSpPr>
          <p:nvPr>
            <p:ph type="title"/>
          </p:nvPr>
        </p:nvSpPr>
        <p:spPr/>
        <p:txBody>
          <a:bodyPr/>
          <a:lstStyle/>
          <a:p>
            <a:r>
              <a:rPr lang="en-US" dirty="0"/>
              <a:t>Discordant Diuresis and Natriuresis</a:t>
            </a:r>
          </a:p>
        </p:txBody>
      </p:sp>
      <p:graphicFrame>
        <p:nvGraphicFramePr>
          <p:cNvPr id="4" name="Table 4">
            <a:extLst>
              <a:ext uri="{FF2B5EF4-FFF2-40B4-BE49-F238E27FC236}">
                <a16:creationId xmlns:a16="http://schemas.microsoft.com/office/drawing/2014/main" id="{E97FE5A4-BBF4-8C42-8F2A-26A12C94EDF3}"/>
              </a:ext>
            </a:extLst>
          </p:cNvPr>
          <p:cNvGraphicFramePr>
            <a:graphicFrameLocks noGrp="1"/>
          </p:cNvGraphicFramePr>
          <p:nvPr/>
        </p:nvGraphicFramePr>
        <p:xfrm>
          <a:off x="421140" y="2567485"/>
          <a:ext cx="5903460" cy="2886257"/>
        </p:xfrm>
        <a:graphic>
          <a:graphicData uri="http://schemas.openxmlformats.org/drawingml/2006/table">
            <a:tbl>
              <a:tblPr firstRow="1" bandRow="1">
                <a:tableStyleId>{5940675A-B579-460E-94D1-54222C63F5DA}</a:tableStyleId>
              </a:tblPr>
              <a:tblGrid>
                <a:gridCol w="1967820">
                  <a:extLst>
                    <a:ext uri="{9D8B030D-6E8A-4147-A177-3AD203B41FA5}">
                      <a16:colId xmlns:a16="http://schemas.microsoft.com/office/drawing/2014/main" val="260135436"/>
                    </a:ext>
                  </a:extLst>
                </a:gridCol>
                <a:gridCol w="1967820">
                  <a:extLst>
                    <a:ext uri="{9D8B030D-6E8A-4147-A177-3AD203B41FA5}">
                      <a16:colId xmlns:a16="http://schemas.microsoft.com/office/drawing/2014/main" val="3387300185"/>
                    </a:ext>
                  </a:extLst>
                </a:gridCol>
                <a:gridCol w="1967820">
                  <a:extLst>
                    <a:ext uri="{9D8B030D-6E8A-4147-A177-3AD203B41FA5}">
                      <a16:colId xmlns:a16="http://schemas.microsoft.com/office/drawing/2014/main" val="2366317056"/>
                    </a:ext>
                  </a:extLst>
                </a:gridCol>
              </a:tblGrid>
              <a:tr h="841825">
                <a:tc>
                  <a:txBody>
                    <a:bodyPr/>
                    <a:lstStyle/>
                    <a:p>
                      <a:endParaRPr lang="en-US" dirty="0"/>
                    </a:p>
                  </a:txBody>
                  <a:tcPr/>
                </a:tc>
                <a:tc>
                  <a:txBody>
                    <a:bodyPr/>
                    <a:lstStyle/>
                    <a:p>
                      <a:r>
                        <a:rPr lang="en-US" dirty="0"/>
                        <a:t>Net Na drops a little</a:t>
                      </a:r>
                    </a:p>
                  </a:txBody>
                  <a:tcPr/>
                </a:tc>
                <a:tc>
                  <a:txBody>
                    <a:bodyPr/>
                    <a:lstStyle/>
                    <a:p>
                      <a:r>
                        <a:rPr lang="en-US" dirty="0"/>
                        <a:t>Net Na drops a lot</a:t>
                      </a:r>
                    </a:p>
                  </a:txBody>
                  <a:tcPr/>
                </a:tc>
                <a:extLst>
                  <a:ext uri="{0D108BD9-81ED-4DB2-BD59-A6C34878D82A}">
                    <a16:rowId xmlns:a16="http://schemas.microsoft.com/office/drawing/2014/main" val="2886916804"/>
                  </a:ext>
                </a:extLst>
              </a:tr>
              <a:tr h="1202607">
                <a:tc>
                  <a:txBody>
                    <a:bodyPr/>
                    <a:lstStyle/>
                    <a:p>
                      <a:r>
                        <a:rPr lang="en-US" dirty="0"/>
                        <a:t>Net I/O drops a little</a:t>
                      </a:r>
                    </a:p>
                  </a:txBody>
                  <a:tcPr/>
                </a:tc>
                <a:tc>
                  <a:txBody>
                    <a:bodyPr/>
                    <a:lstStyle/>
                    <a:p>
                      <a:r>
                        <a:rPr lang="en-US" dirty="0">
                          <a:highlight>
                            <a:srgbClr val="FF0000"/>
                          </a:highlight>
                        </a:rPr>
                        <a:t>Not much response, normal [</a:t>
                      </a:r>
                      <a:r>
                        <a:rPr lang="en-US" dirty="0" err="1">
                          <a:highlight>
                            <a:srgbClr val="FF0000"/>
                          </a:highlight>
                        </a:rPr>
                        <a:t>U_Na</a:t>
                      </a:r>
                      <a:r>
                        <a:rPr lang="en-US" dirty="0">
                          <a:highlight>
                            <a:srgbClr val="FF0000"/>
                          </a:highlight>
                        </a:rPr>
                        <a:t>]</a:t>
                      </a:r>
                    </a:p>
                  </a:txBody>
                  <a:tcPr/>
                </a:tc>
                <a:tc>
                  <a:txBody>
                    <a:bodyPr/>
                    <a:lstStyle/>
                    <a:p>
                      <a:r>
                        <a:rPr lang="en-US" dirty="0">
                          <a:solidFill>
                            <a:srgbClr val="00B050"/>
                          </a:solidFill>
                        </a:rPr>
                        <a:t>Good natriuresis, high [</a:t>
                      </a:r>
                      <a:r>
                        <a:rPr lang="en-US" dirty="0" err="1">
                          <a:solidFill>
                            <a:srgbClr val="00B050"/>
                          </a:solidFill>
                        </a:rPr>
                        <a:t>U_Na</a:t>
                      </a:r>
                      <a:r>
                        <a:rPr lang="en-US" dirty="0">
                          <a:solidFill>
                            <a:srgbClr val="00B050"/>
                          </a:solidFill>
                        </a:rPr>
                        <a:t>]</a:t>
                      </a:r>
                    </a:p>
                  </a:txBody>
                  <a:tcPr/>
                </a:tc>
                <a:extLst>
                  <a:ext uri="{0D108BD9-81ED-4DB2-BD59-A6C34878D82A}">
                    <a16:rowId xmlns:a16="http://schemas.microsoft.com/office/drawing/2014/main" val="2810867975"/>
                  </a:ext>
                </a:extLst>
              </a:tr>
              <a:tr h="841825">
                <a:tc>
                  <a:txBody>
                    <a:bodyPr/>
                    <a:lstStyle/>
                    <a:p>
                      <a:r>
                        <a:rPr lang="en-US" dirty="0"/>
                        <a:t>Net I/O drops a lot</a:t>
                      </a:r>
                    </a:p>
                  </a:txBody>
                  <a:tcPr/>
                </a:tc>
                <a:tc>
                  <a:txBody>
                    <a:bodyPr/>
                    <a:lstStyle/>
                    <a:p>
                      <a:r>
                        <a:rPr lang="en-US" dirty="0">
                          <a:solidFill>
                            <a:srgbClr val="FF0000"/>
                          </a:solidFill>
                        </a:rPr>
                        <a:t>Good diuresis, </a:t>
                      </a:r>
                    </a:p>
                    <a:p>
                      <a:r>
                        <a:rPr lang="en-US" dirty="0">
                          <a:solidFill>
                            <a:srgbClr val="FF0000"/>
                          </a:solidFill>
                        </a:rPr>
                        <a:t>Low [</a:t>
                      </a:r>
                      <a:r>
                        <a:rPr lang="en-US" dirty="0" err="1">
                          <a:solidFill>
                            <a:srgbClr val="FF0000"/>
                          </a:solidFill>
                        </a:rPr>
                        <a:t>U_Na</a:t>
                      </a:r>
                      <a:r>
                        <a:rPr lang="en-US" dirty="0">
                          <a:solidFill>
                            <a:srgbClr val="FF0000"/>
                          </a:solidFill>
                        </a:rPr>
                        <a:t>]</a:t>
                      </a:r>
                    </a:p>
                  </a:txBody>
                  <a:tcPr/>
                </a:tc>
                <a:tc>
                  <a:txBody>
                    <a:bodyPr/>
                    <a:lstStyle/>
                    <a:p>
                      <a:r>
                        <a:rPr lang="en-US" dirty="0">
                          <a:highlight>
                            <a:srgbClr val="00FF00"/>
                          </a:highlight>
                        </a:rPr>
                        <a:t>Good response, normal [</a:t>
                      </a:r>
                      <a:r>
                        <a:rPr lang="en-US" dirty="0" err="1">
                          <a:highlight>
                            <a:srgbClr val="00FF00"/>
                          </a:highlight>
                        </a:rPr>
                        <a:t>U_na</a:t>
                      </a:r>
                      <a:r>
                        <a:rPr lang="en-US" dirty="0">
                          <a:highlight>
                            <a:srgbClr val="00FF00"/>
                          </a:highlight>
                        </a:rPr>
                        <a:t>]</a:t>
                      </a:r>
                    </a:p>
                  </a:txBody>
                  <a:tcPr/>
                </a:tc>
                <a:extLst>
                  <a:ext uri="{0D108BD9-81ED-4DB2-BD59-A6C34878D82A}">
                    <a16:rowId xmlns:a16="http://schemas.microsoft.com/office/drawing/2014/main" val="2273920886"/>
                  </a:ext>
                </a:extLst>
              </a:tr>
            </a:tbl>
          </a:graphicData>
        </a:graphic>
      </p:graphicFrame>
      <p:pic>
        <p:nvPicPr>
          <p:cNvPr id="10" name="Content Placeholder 9" descr="Chart&#10;&#10;Description automatically generated with low confidence">
            <a:extLst>
              <a:ext uri="{FF2B5EF4-FFF2-40B4-BE49-F238E27FC236}">
                <a16:creationId xmlns:a16="http://schemas.microsoft.com/office/drawing/2014/main" id="{2D13A87A-6978-224A-BF97-D98570941FE5}"/>
              </a:ext>
            </a:extLst>
          </p:cNvPr>
          <p:cNvPicPr>
            <a:picLocks noGrp="1" noChangeAspect="1"/>
          </p:cNvPicPr>
          <p:nvPr>
            <p:ph idx="1"/>
          </p:nvPr>
        </p:nvPicPr>
        <p:blipFill>
          <a:blip r:embed="rId3"/>
          <a:stretch>
            <a:fillRect/>
          </a:stretch>
        </p:blipFill>
        <p:spPr>
          <a:xfrm>
            <a:off x="6651575" y="1690688"/>
            <a:ext cx="5202564" cy="4351338"/>
          </a:xfrm>
        </p:spPr>
      </p:pic>
    </p:spTree>
    <p:extLst>
      <p:ext uri="{BB962C8B-B14F-4D97-AF65-F5344CB8AC3E}">
        <p14:creationId xmlns:p14="http://schemas.microsoft.com/office/powerpoint/2010/main" val="2875521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0CE2-7584-2B47-A686-62F498637A5B}"/>
              </a:ext>
            </a:extLst>
          </p:cNvPr>
          <p:cNvSpPr>
            <a:spLocks noGrp="1"/>
          </p:cNvSpPr>
          <p:nvPr>
            <p:ph type="title"/>
          </p:nvPr>
        </p:nvSpPr>
        <p:spPr/>
        <p:txBody>
          <a:bodyPr/>
          <a:lstStyle/>
          <a:p>
            <a:r>
              <a:rPr lang="en-US" dirty="0"/>
              <a:t>Natriuresis based decongestion</a:t>
            </a:r>
          </a:p>
        </p:txBody>
      </p:sp>
      <p:pic>
        <p:nvPicPr>
          <p:cNvPr id="7" name="Content Placeholder 6" descr="Diagram&#10;&#10;Description automatically generated">
            <a:extLst>
              <a:ext uri="{FF2B5EF4-FFF2-40B4-BE49-F238E27FC236}">
                <a16:creationId xmlns:a16="http://schemas.microsoft.com/office/drawing/2014/main" id="{3EAB24C1-790B-7E42-851C-0F4ECD809907}"/>
              </a:ext>
            </a:extLst>
          </p:cNvPr>
          <p:cNvPicPr>
            <a:picLocks noGrp="1" noChangeAspect="1"/>
          </p:cNvPicPr>
          <p:nvPr>
            <p:ph idx="1"/>
          </p:nvPr>
        </p:nvPicPr>
        <p:blipFill>
          <a:blip r:embed="rId3"/>
          <a:stretch>
            <a:fillRect/>
          </a:stretch>
        </p:blipFill>
        <p:spPr bwMode="auto">
          <a:xfrm>
            <a:off x="6061074" y="1960562"/>
            <a:ext cx="4985908" cy="435133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5FE1105-4337-8744-8AC4-D4B9AD24C49F}"/>
              </a:ext>
            </a:extLst>
          </p:cNvPr>
          <p:cNvSpPr txBox="1">
            <a:spLocks/>
          </p:cNvSpPr>
          <p:nvPr/>
        </p:nvSpPr>
        <p:spPr>
          <a:xfrm>
            <a:off x="838200" y="1825625"/>
            <a:ext cx="53911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Simple: Spot urine Na &gt; 100 2h after dose = was probably effective (will lead to net 2g+ natriuresis in BID dosing)</a:t>
            </a:r>
          </a:p>
          <a:p>
            <a:r>
              <a:rPr lang="en-US" dirty="0"/>
              <a:t>Complex: </a:t>
            </a:r>
          </a:p>
        </p:txBody>
      </p:sp>
      <p:pic>
        <p:nvPicPr>
          <p:cNvPr id="12" name="Picture 11" descr="Text, letter&#10;&#10;Description automatically generated">
            <a:extLst>
              <a:ext uri="{FF2B5EF4-FFF2-40B4-BE49-F238E27FC236}">
                <a16:creationId xmlns:a16="http://schemas.microsoft.com/office/drawing/2014/main" id="{7999E0E0-EE99-0D42-8A65-BF08286BAE39}"/>
              </a:ext>
            </a:extLst>
          </p:cNvPr>
          <p:cNvPicPr>
            <a:picLocks noChangeAspect="1"/>
          </p:cNvPicPr>
          <p:nvPr/>
        </p:nvPicPr>
        <p:blipFill>
          <a:blip r:embed="rId4"/>
          <a:stretch>
            <a:fillRect/>
          </a:stretch>
        </p:blipFill>
        <p:spPr>
          <a:xfrm>
            <a:off x="1145018" y="3889409"/>
            <a:ext cx="4327095" cy="2508620"/>
          </a:xfrm>
          <a:prstGeom prst="rect">
            <a:avLst/>
          </a:prstGeom>
        </p:spPr>
      </p:pic>
    </p:spTree>
    <p:extLst>
      <p:ext uri="{BB962C8B-B14F-4D97-AF65-F5344CB8AC3E}">
        <p14:creationId xmlns:p14="http://schemas.microsoft.com/office/powerpoint/2010/main" val="2967672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607-2D22-A748-B07A-0ACCC95010D4}"/>
              </a:ext>
            </a:extLst>
          </p:cNvPr>
          <p:cNvSpPr>
            <a:spLocks noGrp="1"/>
          </p:cNvSpPr>
          <p:nvPr>
            <p:ph type="title"/>
          </p:nvPr>
        </p:nvSpPr>
        <p:spPr/>
        <p:txBody>
          <a:bodyPr/>
          <a:lstStyle/>
          <a:p>
            <a:r>
              <a:rPr lang="en-US" dirty="0"/>
              <a:t>Does it work?</a:t>
            </a:r>
          </a:p>
        </p:txBody>
      </p:sp>
      <p:sp>
        <p:nvSpPr>
          <p:cNvPr id="3" name="Content Placeholder 2">
            <a:extLst>
              <a:ext uri="{FF2B5EF4-FFF2-40B4-BE49-F238E27FC236}">
                <a16:creationId xmlns:a16="http://schemas.microsoft.com/office/drawing/2014/main" id="{92FB2E17-7D6B-8C42-A246-8063FE8A2AA1}"/>
              </a:ext>
            </a:extLst>
          </p:cNvPr>
          <p:cNvSpPr>
            <a:spLocks noGrp="1"/>
          </p:cNvSpPr>
          <p:nvPr>
            <p:ph idx="1"/>
          </p:nvPr>
        </p:nvSpPr>
        <p:spPr>
          <a:xfrm>
            <a:off x="6600824" y="1744077"/>
            <a:ext cx="4752975" cy="4432886"/>
          </a:xfrm>
        </p:spPr>
        <p:txBody>
          <a:bodyPr/>
          <a:lstStyle/>
          <a:p>
            <a:endParaRPr lang="en-US" dirty="0"/>
          </a:p>
          <a:p>
            <a:endParaRPr lang="en-US" dirty="0"/>
          </a:p>
        </p:txBody>
      </p:sp>
      <p:pic>
        <p:nvPicPr>
          <p:cNvPr id="6" name="Picture 5" descr="Graphical user interface, chart&#10;&#10;Description automatically generated">
            <a:extLst>
              <a:ext uri="{FF2B5EF4-FFF2-40B4-BE49-F238E27FC236}">
                <a16:creationId xmlns:a16="http://schemas.microsoft.com/office/drawing/2014/main" id="{5D450F18-E64D-F44E-BC53-0EB703D47178}"/>
              </a:ext>
            </a:extLst>
          </p:cNvPr>
          <p:cNvPicPr>
            <a:picLocks noChangeAspect="1"/>
          </p:cNvPicPr>
          <p:nvPr/>
        </p:nvPicPr>
        <p:blipFill>
          <a:blip r:embed="rId3"/>
          <a:stretch>
            <a:fillRect/>
          </a:stretch>
        </p:blipFill>
        <p:spPr>
          <a:xfrm>
            <a:off x="8158496" y="365125"/>
            <a:ext cx="3816808" cy="5065713"/>
          </a:xfrm>
          <a:prstGeom prst="rect">
            <a:avLst/>
          </a:prstGeom>
        </p:spPr>
      </p:pic>
      <p:pic>
        <p:nvPicPr>
          <p:cNvPr id="11" name="Picture 10" descr="Chart&#10;&#10;Description automatically generated">
            <a:extLst>
              <a:ext uri="{FF2B5EF4-FFF2-40B4-BE49-F238E27FC236}">
                <a16:creationId xmlns:a16="http://schemas.microsoft.com/office/drawing/2014/main" id="{E4225430-3C3E-8345-830A-1936E14B37CA}"/>
              </a:ext>
            </a:extLst>
          </p:cNvPr>
          <p:cNvPicPr>
            <a:picLocks noChangeAspect="1"/>
          </p:cNvPicPr>
          <p:nvPr/>
        </p:nvPicPr>
        <p:blipFill>
          <a:blip r:embed="rId4"/>
          <a:stretch>
            <a:fillRect/>
          </a:stretch>
        </p:blipFill>
        <p:spPr>
          <a:xfrm>
            <a:off x="148217" y="2265070"/>
            <a:ext cx="5597516" cy="339090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A790D021-319A-B643-A2A0-55BCAB17BA65}"/>
              </a:ext>
            </a:extLst>
          </p:cNvPr>
          <p:cNvPicPr>
            <a:picLocks noChangeAspect="1"/>
          </p:cNvPicPr>
          <p:nvPr/>
        </p:nvPicPr>
        <p:blipFill>
          <a:blip r:embed="rId5"/>
          <a:stretch>
            <a:fillRect/>
          </a:stretch>
        </p:blipFill>
        <p:spPr>
          <a:xfrm>
            <a:off x="4887911" y="3854157"/>
            <a:ext cx="4089400" cy="2959100"/>
          </a:xfrm>
          <a:prstGeom prst="rect">
            <a:avLst/>
          </a:prstGeom>
        </p:spPr>
      </p:pic>
      <p:sp>
        <p:nvSpPr>
          <p:cNvPr id="12" name="Rectangle 11">
            <a:extLst>
              <a:ext uri="{FF2B5EF4-FFF2-40B4-BE49-F238E27FC236}">
                <a16:creationId xmlns:a16="http://schemas.microsoft.com/office/drawing/2014/main" id="{2136DA9F-AD3A-7B4C-9655-10958C25341D}"/>
              </a:ext>
            </a:extLst>
          </p:cNvPr>
          <p:cNvSpPr/>
          <p:nvPr/>
        </p:nvSpPr>
        <p:spPr>
          <a:xfrm>
            <a:off x="552915" y="5916211"/>
            <a:ext cx="3387714" cy="646331"/>
          </a:xfrm>
          <a:prstGeom prst="rect">
            <a:avLst/>
          </a:prstGeom>
        </p:spPr>
        <p:txBody>
          <a:bodyPr wrap="square">
            <a:spAutoFit/>
          </a:bodyPr>
          <a:lstStyle/>
          <a:p>
            <a:r>
              <a:rPr lang="en-US" dirty="0">
                <a:hlinkClick r:id="rId6"/>
              </a:rPr>
              <a:t>NCT04481919</a:t>
            </a:r>
            <a:r>
              <a:rPr lang="en-US" dirty="0"/>
              <a:t> RCT with hard outcome end-points ongoing</a:t>
            </a:r>
          </a:p>
        </p:txBody>
      </p:sp>
    </p:spTree>
    <p:extLst>
      <p:ext uri="{BB962C8B-B14F-4D97-AF65-F5344CB8AC3E}">
        <p14:creationId xmlns:p14="http://schemas.microsoft.com/office/powerpoint/2010/main" val="1489507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7755F78-5FD6-8C44-BB73-C6AA5DFC6DEF}"/>
              </a:ext>
            </a:extLst>
          </p:cNvPr>
          <p:cNvPicPr>
            <a:picLocks noChangeAspect="1"/>
          </p:cNvPicPr>
          <p:nvPr/>
        </p:nvPicPr>
        <p:blipFill>
          <a:blip r:embed="rId3"/>
          <a:stretch>
            <a:fillRect/>
          </a:stretch>
        </p:blipFill>
        <p:spPr>
          <a:xfrm>
            <a:off x="0" y="2356338"/>
            <a:ext cx="6687584" cy="2533088"/>
          </a:xfrm>
          <a:prstGeom prst="rect">
            <a:avLst/>
          </a:prstGeom>
        </p:spPr>
      </p:pic>
      <p:pic>
        <p:nvPicPr>
          <p:cNvPr id="5" name="Picture 4" descr="Diagram&#10;&#10;Description automatically generated">
            <a:extLst>
              <a:ext uri="{FF2B5EF4-FFF2-40B4-BE49-F238E27FC236}">
                <a16:creationId xmlns:a16="http://schemas.microsoft.com/office/drawing/2014/main" id="{EDA401DE-76BE-F64B-B10C-6CADFB5DE476}"/>
              </a:ext>
            </a:extLst>
          </p:cNvPr>
          <p:cNvPicPr>
            <a:picLocks noChangeAspect="1"/>
          </p:cNvPicPr>
          <p:nvPr/>
        </p:nvPicPr>
        <p:blipFill>
          <a:blip r:embed="rId4"/>
          <a:stretch>
            <a:fillRect/>
          </a:stretch>
        </p:blipFill>
        <p:spPr>
          <a:xfrm>
            <a:off x="6687584" y="0"/>
            <a:ext cx="5252621" cy="6858000"/>
          </a:xfrm>
          <a:prstGeom prst="rect">
            <a:avLst/>
          </a:prstGeom>
        </p:spPr>
      </p:pic>
      <p:cxnSp>
        <p:nvCxnSpPr>
          <p:cNvPr id="7" name="Straight Arrow Connector 6">
            <a:extLst>
              <a:ext uri="{FF2B5EF4-FFF2-40B4-BE49-F238E27FC236}">
                <a16:creationId xmlns:a16="http://schemas.microsoft.com/office/drawing/2014/main" id="{16D690BB-67C0-6A43-8C0B-F8D4766EF05A}"/>
              </a:ext>
            </a:extLst>
          </p:cNvPr>
          <p:cNvCxnSpPr/>
          <p:nvPr/>
        </p:nvCxnSpPr>
        <p:spPr>
          <a:xfrm>
            <a:off x="7690338" y="3071446"/>
            <a:ext cx="375139"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8B822C0-39C6-BB43-B64C-D11B7FC43C85}"/>
              </a:ext>
            </a:extLst>
          </p:cNvPr>
          <p:cNvCxnSpPr/>
          <p:nvPr/>
        </p:nvCxnSpPr>
        <p:spPr>
          <a:xfrm>
            <a:off x="7983415" y="3704943"/>
            <a:ext cx="375139"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908352D-F153-4C43-973F-BDBBE78D5FCF}"/>
              </a:ext>
            </a:extLst>
          </p:cNvPr>
          <p:cNvCxnSpPr/>
          <p:nvPr/>
        </p:nvCxnSpPr>
        <p:spPr>
          <a:xfrm>
            <a:off x="9114601" y="5251939"/>
            <a:ext cx="375139"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949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ED50F-AFA9-5E0C-DC11-4673567EAFC3}"/>
              </a:ext>
            </a:extLst>
          </p:cNvPr>
          <p:cNvSpPr>
            <a:spLocks noGrp="1"/>
          </p:cNvSpPr>
          <p:nvPr>
            <p:ph type="title"/>
          </p:nvPr>
        </p:nvSpPr>
        <p:spPr>
          <a:xfrm>
            <a:off x="841249" y="539578"/>
            <a:ext cx="5981278" cy="1684638"/>
          </a:xfrm>
        </p:spPr>
        <p:txBody>
          <a:bodyPr>
            <a:normAutofit/>
          </a:bodyPr>
          <a:lstStyle/>
          <a:p>
            <a:r>
              <a:rPr lang="en-US" sz="4000"/>
              <a:t>How to dose:</a:t>
            </a:r>
          </a:p>
        </p:txBody>
      </p:sp>
      <p:sp>
        <p:nvSpPr>
          <p:cNvPr id="3" name="Content Placeholder 2">
            <a:extLst>
              <a:ext uri="{FF2B5EF4-FFF2-40B4-BE49-F238E27FC236}">
                <a16:creationId xmlns:a16="http://schemas.microsoft.com/office/drawing/2014/main" id="{C146D116-1F5F-910F-BE1F-10D7A3403CBF}"/>
              </a:ext>
            </a:extLst>
          </p:cNvPr>
          <p:cNvSpPr>
            <a:spLocks noGrp="1"/>
          </p:cNvSpPr>
          <p:nvPr>
            <p:ph idx="1"/>
          </p:nvPr>
        </p:nvSpPr>
        <p:spPr>
          <a:xfrm>
            <a:off x="838201" y="2409568"/>
            <a:ext cx="5981278" cy="3690551"/>
          </a:xfrm>
        </p:spPr>
        <p:txBody>
          <a:bodyPr>
            <a:normAutofit/>
          </a:bodyPr>
          <a:lstStyle/>
          <a:p>
            <a:pPr marL="0" indent="0">
              <a:buNone/>
            </a:pPr>
            <a:r>
              <a:rPr lang="en-US" sz="2000" dirty="0"/>
              <a:t>1. DOSE trial: 2.5x home dose and IV</a:t>
            </a:r>
          </a:p>
          <a:p>
            <a:pPr marL="0" indent="0">
              <a:buNone/>
            </a:pPr>
            <a:r>
              <a:rPr lang="en-US" sz="2000" dirty="0"/>
              <a:t>2. Assess: </a:t>
            </a:r>
          </a:p>
          <a:p>
            <a:pPr lvl="1"/>
            <a:r>
              <a:rPr lang="en-US" sz="2000" dirty="0"/>
              <a:t>UOP should be 150 </a:t>
            </a:r>
            <a:r>
              <a:rPr lang="en-US" sz="2000" dirty="0" err="1"/>
              <a:t>hr</a:t>
            </a:r>
            <a:r>
              <a:rPr lang="en-US" sz="2000" dirty="0"/>
              <a:t>+ within 2h of IV dose (don’t wait 6 to see) </a:t>
            </a:r>
          </a:p>
          <a:p>
            <a:pPr lvl="1"/>
            <a:r>
              <a:rPr lang="en-US" sz="2000" dirty="0" err="1"/>
              <a:t>U_Na</a:t>
            </a:r>
            <a:r>
              <a:rPr lang="en-US" sz="2000" dirty="0"/>
              <a:t> should be 50-70+</a:t>
            </a:r>
          </a:p>
          <a:p>
            <a:pPr lvl="1"/>
            <a:endParaRPr lang="en-US" sz="2000" dirty="0"/>
          </a:p>
          <a:p>
            <a:pPr marL="0" indent="0">
              <a:buNone/>
            </a:pPr>
            <a:r>
              <a:rPr lang="en-US" sz="2000" dirty="0"/>
              <a:t>Why are you not giving a higher dose?</a:t>
            </a:r>
          </a:p>
        </p:txBody>
      </p:sp>
      <p:pic>
        <p:nvPicPr>
          <p:cNvPr id="5" name="Picture 4">
            <a:extLst>
              <a:ext uri="{FF2B5EF4-FFF2-40B4-BE49-F238E27FC236}">
                <a16:creationId xmlns:a16="http://schemas.microsoft.com/office/drawing/2014/main" id="{B1377273-59FE-F5BC-749C-3C409BF78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763"/>
          <a:stretch/>
        </p:blipFill>
        <p:spPr bwMode="auto">
          <a:xfrm>
            <a:off x="7187524" y="418521"/>
            <a:ext cx="4810874" cy="21326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4253B28-62F5-F5BD-B1F4-E1C10F049D1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87519" y="3051467"/>
            <a:ext cx="4810874" cy="29586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ED475CD-60E7-D37C-9B65-E04DEDF698E9}"/>
              </a:ext>
            </a:extLst>
          </p:cNvPr>
          <p:cNvGraphicFramePr>
            <a:graphicFrameLocks noGrp="1"/>
          </p:cNvGraphicFramePr>
          <p:nvPr>
            <p:extLst>
              <p:ext uri="{D42A27DB-BD31-4B8C-83A1-F6EECF244321}">
                <p14:modId xmlns:p14="http://schemas.microsoft.com/office/powerpoint/2010/main" val="1808305380"/>
              </p:ext>
            </p:extLst>
          </p:nvPr>
        </p:nvGraphicFramePr>
        <p:xfrm>
          <a:off x="838199" y="4960788"/>
          <a:ext cx="6349320" cy="1704914"/>
        </p:xfrm>
        <a:graphic>
          <a:graphicData uri="http://schemas.openxmlformats.org/drawingml/2006/table">
            <a:tbl>
              <a:tblPr firstRow="1" bandRow="1">
                <a:tableStyleId>{5940675A-B579-460E-94D1-54222C63F5DA}</a:tableStyleId>
              </a:tblPr>
              <a:tblGrid>
                <a:gridCol w="2116440">
                  <a:extLst>
                    <a:ext uri="{9D8B030D-6E8A-4147-A177-3AD203B41FA5}">
                      <a16:colId xmlns:a16="http://schemas.microsoft.com/office/drawing/2014/main" val="1022550623"/>
                    </a:ext>
                  </a:extLst>
                </a:gridCol>
                <a:gridCol w="2116440">
                  <a:extLst>
                    <a:ext uri="{9D8B030D-6E8A-4147-A177-3AD203B41FA5}">
                      <a16:colId xmlns:a16="http://schemas.microsoft.com/office/drawing/2014/main" val="172504075"/>
                    </a:ext>
                  </a:extLst>
                </a:gridCol>
                <a:gridCol w="2116440">
                  <a:extLst>
                    <a:ext uri="{9D8B030D-6E8A-4147-A177-3AD203B41FA5}">
                      <a16:colId xmlns:a16="http://schemas.microsoft.com/office/drawing/2014/main" val="2469140863"/>
                    </a:ext>
                  </a:extLst>
                </a:gridCol>
              </a:tblGrid>
              <a:tr h="674217">
                <a:tc>
                  <a:txBody>
                    <a:bodyPr/>
                    <a:lstStyle/>
                    <a:p>
                      <a:endParaRPr lang="en-US" dirty="0"/>
                    </a:p>
                  </a:txBody>
                  <a:tcPr/>
                </a:tc>
                <a:tc>
                  <a:txBody>
                    <a:bodyPr/>
                    <a:lstStyle/>
                    <a:p>
                      <a:r>
                        <a:rPr lang="en-US" dirty="0"/>
                        <a:t>Would respond to </a:t>
                      </a:r>
                    </a:p>
                    <a:p>
                      <a:r>
                        <a:rPr lang="en-US" dirty="0"/>
                        <a:t>low dose</a:t>
                      </a:r>
                    </a:p>
                  </a:txBody>
                  <a:tcPr/>
                </a:tc>
                <a:tc>
                  <a:txBody>
                    <a:bodyPr/>
                    <a:lstStyle/>
                    <a:p>
                      <a:r>
                        <a:rPr lang="en-US" dirty="0"/>
                        <a:t>Needs high dose</a:t>
                      </a:r>
                    </a:p>
                  </a:txBody>
                  <a:tcPr/>
                </a:tc>
                <a:extLst>
                  <a:ext uri="{0D108BD9-81ED-4DB2-BD59-A6C34878D82A}">
                    <a16:rowId xmlns:a16="http://schemas.microsoft.com/office/drawing/2014/main" val="2948258462"/>
                  </a:ext>
                </a:extLst>
              </a:tr>
              <a:tr h="619804">
                <a:tc>
                  <a:txBody>
                    <a:bodyPr/>
                    <a:lstStyle/>
                    <a:p>
                      <a:r>
                        <a:rPr lang="en-US" dirty="0"/>
                        <a:t>Give low dose</a:t>
                      </a:r>
                    </a:p>
                  </a:txBody>
                  <a:tcPr/>
                </a:tc>
                <a:tc>
                  <a:txBody>
                    <a:bodyPr/>
                    <a:lstStyle/>
                    <a:p>
                      <a:r>
                        <a:rPr lang="en-US" dirty="0">
                          <a:sym typeface="Wingdings" pitchFamily="2" charset="2"/>
                        </a:rPr>
                        <a:t></a:t>
                      </a:r>
                      <a:endParaRPr lang="en-US" dirty="0"/>
                    </a:p>
                  </a:txBody>
                  <a:tcPr/>
                </a:tc>
                <a:tc>
                  <a:txBody>
                    <a:bodyPr/>
                    <a:lstStyle/>
                    <a:p>
                      <a:r>
                        <a:rPr lang="en-US" dirty="0"/>
                        <a:t>Delayed in needed care</a:t>
                      </a:r>
                    </a:p>
                  </a:txBody>
                  <a:tcPr/>
                </a:tc>
                <a:extLst>
                  <a:ext uri="{0D108BD9-81ED-4DB2-BD59-A6C34878D82A}">
                    <a16:rowId xmlns:a16="http://schemas.microsoft.com/office/drawing/2014/main" val="254771493"/>
                  </a:ext>
                </a:extLst>
              </a:tr>
              <a:tr h="390617">
                <a:tc>
                  <a:txBody>
                    <a:bodyPr/>
                    <a:lstStyle/>
                    <a:p>
                      <a:r>
                        <a:rPr lang="en-US" dirty="0"/>
                        <a:t>Give high dose</a:t>
                      </a:r>
                    </a:p>
                  </a:txBody>
                  <a:tcPr/>
                </a:tc>
                <a:tc>
                  <a:txBody>
                    <a:bodyPr/>
                    <a:lstStyle/>
                    <a:p>
                      <a:r>
                        <a:rPr lang="en-US" dirty="0">
                          <a:solidFill>
                            <a:srgbClr val="FF0000"/>
                          </a:solidFill>
                        </a:rPr>
                        <a:t>What’s the harm?</a:t>
                      </a:r>
                    </a:p>
                  </a:txBody>
                  <a:tcPr/>
                </a:tc>
                <a:tc>
                  <a:txBody>
                    <a:bodyPr/>
                    <a:lstStyle/>
                    <a:p>
                      <a:r>
                        <a:rPr lang="en-US" dirty="0">
                          <a:sym typeface="Wingdings" pitchFamily="2" charset="2"/>
                        </a:rPr>
                        <a:t></a:t>
                      </a:r>
                      <a:endParaRPr lang="en-US" dirty="0"/>
                    </a:p>
                  </a:txBody>
                  <a:tcPr/>
                </a:tc>
                <a:extLst>
                  <a:ext uri="{0D108BD9-81ED-4DB2-BD59-A6C34878D82A}">
                    <a16:rowId xmlns:a16="http://schemas.microsoft.com/office/drawing/2014/main" val="4193255001"/>
                  </a:ext>
                </a:extLst>
              </a:tr>
            </a:tbl>
          </a:graphicData>
        </a:graphic>
      </p:graphicFrame>
    </p:spTree>
    <p:extLst>
      <p:ext uri="{BB962C8B-B14F-4D97-AF65-F5344CB8AC3E}">
        <p14:creationId xmlns:p14="http://schemas.microsoft.com/office/powerpoint/2010/main" val="1585799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Resident-level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5" name="Rounded Rectangle 4">
            <a:extLst>
              <a:ext uri="{FF2B5EF4-FFF2-40B4-BE49-F238E27FC236}">
                <a16:creationId xmlns:a16="http://schemas.microsoft.com/office/drawing/2014/main" id="{9FC399F2-A70F-97FE-7B84-01C9328B9E94}"/>
              </a:ext>
            </a:extLst>
          </p:cNvPr>
          <p:cNvSpPr/>
          <p:nvPr/>
        </p:nvSpPr>
        <p:spPr>
          <a:xfrm>
            <a:off x="265395" y="1661906"/>
            <a:ext cx="181554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hyperosmolar? </a:t>
            </a:r>
          </a:p>
        </p:txBody>
      </p:sp>
      <p:sp>
        <p:nvSpPr>
          <p:cNvPr id="6" name="Rounded Rectangle 5">
            <a:extLst>
              <a:ext uri="{FF2B5EF4-FFF2-40B4-BE49-F238E27FC236}">
                <a16:creationId xmlns:a16="http://schemas.microsoft.com/office/drawing/2014/main" id="{B3A3B979-6129-D51E-D793-6A89694F6EF8}"/>
              </a:ext>
            </a:extLst>
          </p:cNvPr>
          <p:cNvSpPr/>
          <p:nvPr/>
        </p:nvSpPr>
        <p:spPr>
          <a:xfrm>
            <a:off x="2205121" y="1651968"/>
            <a:ext cx="191898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 error? (lipemic, m-</a:t>
            </a:r>
            <a:r>
              <a:rPr lang="en-US" dirty="0" err="1"/>
              <a:t>prot</a:t>
            </a:r>
            <a:r>
              <a:rPr lang="en-US" dirty="0"/>
              <a:t>)</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10" name="Rounded Rectangle 9">
            <a:extLst>
              <a:ext uri="{FF2B5EF4-FFF2-40B4-BE49-F238E27FC236}">
                <a16:creationId xmlns:a16="http://schemas.microsoft.com/office/drawing/2014/main" id="{9E0EB803-5305-6FA8-A3F1-CB108C713AF2}"/>
              </a:ext>
            </a:extLst>
          </p:cNvPr>
          <p:cNvSpPr/>
          <p:nvPr/>
        </p:nvSpPr>
        <p:spPr>
          <a:xfrm>
            <a:off x="240378" y="1519880"/>
            <a:ext cx="3920802" cy="1050325"/>
          </a:xfrm>
          <a:prstGeom prst="round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E6F4D2C-C416-9AB4-B022-EBD339C0ADB2}"/>
              </a:ext>
            </a:extLst>
          </p:cNvPr>
          <p:cNvSpPr txBox="1"/>
          <p:nvPr/>
        </p:nvSpPr>
        <p:spPr>
          <a:xfrm>
            <a:off x="1434660" y="2581112"/>
            <a:ext cx="1532238" cy="369332"/>
          </a:xfrm>
          <a:prstGeom prst="rect">
            <a:avLst/>
          </a:prstGeom>
          <a:noFill/>
        </p:spPr>
        <p:txBody>
          <a:bodyPr wrap="square" rtlCol="0">
            <a:spAutoFit/>
          </a:bodyPr>
          <a:lstStyle/>
          <a:p>
            <a:r>
              <a:rPr lang="en-US" dirty="0"/>
              <a:t>Serum </a:t>
            </a:r>
            <a:r>
              <a:rPr lang="en-US" dirty="0" err="1"/>
              <a:t>Osm</a:t>
            </a:r>
            <a:endParaRPr lang="en-US" dirty="0"/>
          </a:p>
        </p:txBody>
      </p:sp>
    </p:spTree>
    <p:extLst>
      <p:ext uri="{BB962C8B-B14F-4D97-AF65-F5344CB8AC3E}">
        <p14:creationId xmlns:p14="http://schemas.microsoft.com/office/powerpoint/2010/main" val="3261103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862D7-01CF-1B4C-BD8B-8BDEB93E6A92}"/>
              </a:ext>
            </a:extLst>
          </p:cNvPr>
          <p:cNvSpPr>
            <a:spLocks noGrp="1"/>
          </p:cNvSpPr>
          <p:nvPr>
            <p:ph type="title"/>
          </p:nvPr>
        </p:nvSpPr>
        <p:spPr>
          <a:xfrm>
            <a:off x="572493" y="238539"/>
            <a:ext cx="11047013" cy="1434415"/>
          </a:xfrm>
        </p:spPr>
        <p:txBody>
          <a:bodyPr anchor="b">
            <a:normAutofit/>
          </a:bodyPr>
          <a:lstStyle/>
          <a:p>
            <a:r>
              <a:rPr lang="en-US" sz="5400"/>
              <a:t>Toxicity without volume depletion?</a:t>
            </a:r>
          </a:p>
        </p:txBody>
      </p:sp>
      <p:sp>
        <p:nvSpPr>
          <p:cNvPr id="205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arch - Tag - Lasix 500 mg">
            <a:extLst>
              <a:ext uri="{FF2B5EF4-FFF2-40B4-BE49-F238E27FC236}">
                <a16:creationId xmlns:a16="http://schemas.microsoft.com/office/drawing/2014/main" id="{CFD12719-B161-1032-595E-9882B76E44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39"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68200B4-3D84-D441-8CA7-8612804D2B10}"/>
              </a:ext>
            </a:extLst>
          </p:cNvPr>
          <p:cNvSpPr>
            <a:spLocks noGrp="1"/>
          </p:cNvSpPr>
          <p:nvPr>
            <p:ph idx="1"/>
          </p:nvPr>
        </p:nvSpPr>
        <p:spPr>
          <a:xfrm>
            <a:off x="4905955" y="2071316"/>
            <a:ext cx="6713552" cy="4114800"/>
          </a:xfrm>
        </p:spPr>
        <p:txBody>
          <a:bodyPr anchor="t">
            <a:normAutofit/>
          </a:bodyPr>
          <a:lstStyle/>
          <a:p>
            <a:r>
              <a:rPr lang="en-US" sz="1700"/>
              <a:t>1985: Patient with oliguric AKI were given “</a:t>
            </a:r>
            <a:r>
              <a:rPr lang="en-US" sz="1700" b="1"/>
              <a:t>1 g furosemide was given as a single injection over four hours.</a:t>
            </a:r>
            <a:r>
              <a:rPr lang="en-US" sz="1700"/>
              <a:t> In the test group, frusemide </a:t>
            </a:r>
            <a:r>
              <a:rPr lang="en-US" sz="1700" b="1"/>
              <a:t>was then continued either intravenously or orally in a dose of 3 g/24 hr</a:t>
            </a:r>
            <a:r>
              <a:rPr lang="en-US" sz="1700"/>
              <a:t> until a urine output of 200 ml/hr was sustained or until the plasma creatinine fell …The serious complication of </a:t>
            </a:r>
            <a:r>
              <a:rPr lang="en-US" sz="1700" b="1"/>
              <a:t>deafness occurred in two of 28 patients and in one of them this was permanent</a:t>
            </a:r>
            <a:r>
              <a:rPr lang="en-US" sz="1700"/>
              <a:t>.”</a:t>
            </a:r>
          </a:p>
          <a:p>
            <a:r>
              <a:rPr lang="en-US" sz="1700"/>
              <a:t>2021: Yale Diuretic Protocol: “automated, nurse-driven, and called for administration of 2 to 12.5 mg IV bumetanide up to 3 times daily.” “rapidly escalated toward a peak of </a:t>
            </a:r>
            <a:r>
              <a:rPr lang="en-US" sz="1700" b="1"/>
              <a:t>1,500 mg IV furosemide equivalents </a:t>
            </a:r>
            <a:r>
              <a:rPr lang="en-US" sz="1700"/>
              <a:t>per day that was reached in the first 2 days of the protocol in </a:t>
            </a:r>
            <a:r>
              <a:rPr lang="en-US" sz="1700" b="1"/>
              <a:t>86% of patients</a:t>
            </a:r>
            <a:r>
              <a:rPr lang="en-US" sz="1700"/>
              <a:t>.” “No cases of ototoxicity (n=409)</a:t>
            </a:r>
          </a:p>
          <a:p>
            <a:r>
              <a:rPr lang="en-US" sz="1700"/>
              <a:t>Meta-analysis: OR 3 of developing ototoxicity when dose excess 1 GRAM daily (~40 mg/hr)</a:t>
            </a:r>
          </a:p>
          <a:p>
            <a:r>
              <a:rPr lang="en-US" sz="1700" b="1" i="1" u="sng"/>
              <a:t>NOT A NEPHROTOXIN</a:t>
            </a:r>
          </a:p>
        </p:txBody>
      </p:sp>
    </p:spTree>
    <p:extLst>
      <p:ext uri="{BB962C8B-B14F-4D97-AF65-F5344CB8AC3E}">
        <p14:creationId xmlns:p14="http://schemas.microsoft.com/office/powerpoint/2010/main" val="46591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69C-DD22-3C4D-A498-EE00370E2427}"/>
              </a:ext>
            </a:extLst>
          </p:cNvPr>
          <p:cNvSpPr>
            <a:spLocks noGrp="1"/>
          </p:cNvSpPr>
          <p:nvPr>
            <p:ph type="title"/>
          </p:nvPr>
        </p:nvSpPr>
        <p:spPr/>
        <p:txBody>
          <a:bodyPr>
            <a:normAutofit fontScale="90000"/>
          </a:bodyPr>
          <a:lstStyle/>
          <a:p>
            <a:r>
              <a:rPr lang="en-US" sz="4000" dirty="0"/>
              <a:t>“Suspect near euvolemia due to contraction alkalosis”</a:t>
            </a:r>
            <a:br>
              <a:rPr lang="en-US" dirty="0"/>
            </a:br>
            <a:endParaRPr lang="en-US" dirty="0"/>
          </a:p>
        </p:txBody>
      </p:sp>
      <p:sp>
        <p:nvSpPr>
          <p:cNvPr id="5" name="Content Placeholder 4">
            <a:extLst>
              <a:ext uri="{FF2B5EF4-FFF2-40B4-BE49-F238E27FC236}">
                <a16:creationId xmlns:a16="http://schemas.microsoft.com/office/drawing/2014/main" id="{92ECFF74-23F3-6347-801D-3B4D0BA35DBD}"/>
              </a:ext>
            </a:extLst>
          </p:cNvPr>
          <p:cNvSpPr>
            <a:spLocks noGrp="1"/>
          </p:cNvSpPr>
          <p:nvPr>
            <p:ph idx="1"/>
          </p:nvPr>
        </p:nvSpPr>
        <p:spPr>
          <a:xfrm>
            <a:off x="838200" y="1825625"/>
            <a:ext cx="5767841" cy="4351338"/>
          </a:xfrm>
        </p:spPr>
        <p:txBody>
          <a:bodyPr>
            <a:normAutofit lnSpcReduction="10000"/>
          </a:bodyPr>
          <a:lstStyle/>
          <a:p>
            <a:r>
              <a:rPr lang="en-US" dirty="0"/>
              <a:t>Loop diuretics create Chloride (and Sodium)-Rich urine </a:t>
            </a:r>
          </a:p>
          <a:p>
            <a:r>
              <a:rPr lang="en-US" dirty="0"/>
              <a:t>Loosing Cl- rich, ‘bicarbonate poor’ urine will lead to development of alkalosis at ANY extracellular volume. </a:t>
            </a:r>
          </a:p>
          <a:p>
            <a:r>
              <a:rPr lang="en-US" dirty="0"/>
              <a:t>Pendrin: Chloride – Bicarbonate exchanger to maintain neutrality</a:t>
            </a:r>
          </a:p>
          <a:p>
            <a:r>
              <a:rPr lang="en-US" dirty="0"/>
              <a:t>Not “contraction” (albumin will not fix it), but “chloride depletion” (saline will). </a:t>
            </a:r>
          </a:p>
          <a:p>
            <a:endParaRPr lang="en-US" dirty="0"/>
          </a:p>
        </p:txBody>
      </p:sp>
      <p:pic>
        <p:nvPicPr>
          <p:cNvPr id="8194" name="Picture 2">
            <a:extLst>
              <a:ext uri="{FF2B5EF4-FFF2-40B4-BE49-F238E27FC236}">
                <a16:creationId xmlns:a16="http://schemas.microsoft.com/office/drawing/2014/main" id="{DC429FCA-26CC-4D4A-8170-76629626A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041" y="1481141"/>
            <a:ext cx="5422900"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567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6B127-4E24-0947-BB65-291AA53B8819}"/>
              </a:ext>
            </a:extLst>
          </p:cNvPr>
          <p:cNvSpPr>
            <a:spLocks noGrp="1"/>
          </p:cNvSpPr>
          <p:nvPr>
            <p:ph type="title"/>
          </p:nvPr>
        </p:nvSpPr>
        <p:spPr>
          <a:xfrm>
            <a:off x="838200" y="693741"/>
            <a:ext cx="10515600" cy="1325563"/>
          </a:xfrm>
        </p:spPr>
        <p:txBody>
          <a:bodyPr>
            <a:normAutofit fontScale="90000"/>
          </a:bodyPr>
          <a:lstStyle/>
          <a:p>
            <a:r>
              <a:rPr lang="en-US" u="sng" dirty="0" err="1"/>
              <a:t>Diurese</a:t>
            </a:r>
            <a:r>
              <a:rPr lang="en-US" u="sng" dirty="0"/>
              <a:t> until </a:t>
            </a:r>
            <a:r>
              <a:rPr lang="en-US" u="sng" dirty="0" err="1"/>
              <a:t>sCr</a:t>
            </a:r>
            <a:r>
              <a:rPr lang="en-US" u="sng" dirty="0"/>
              <a:t> clearly increases: </a:t>
            </a:r>
            <a:br>
              <a:rPr lang="en-US" dirty="0"/>
            </a:br>
            <a:r>
              <a:rPr lang="en-US" dirty="0"/>
              <a:t>No intrinsic renal injury from diuretic caused creatinine increase</a:t>
            </a:r>
          </a:p>
        </p:txBody>
      </p:sp>
      <p:pic>
        <p:nvPicPr>
          <p:cNvPr id="5" name="Picture 4" descr="Text&#10;&#10;Description automatically generated">
            <a:extLst>
              <a:ext uri="{FF2B5EF4-FFF2-40B4-BE49-F238E27FC236}">
                <a16:creationId xmlns:a16="http://schemas.microsoft.com/office/drawing/2014/main" id="{07305382-C7D9-D948-9299-91946CF0BF74}"/>
              </a:ext>
            </a:extLst>
          </p:cNvPr>
          <p:cNvPicPr>
            <a:picLocks noChangeAspect="1"/>
          </p:cNvPicPr>
          <p:nvPr/>
        </p:nvPicPr>
        <p:blipFill>
          <a:blip r:embed="rId3"/>
          <a:stretch>
            <a:fillRect/>
          </a:stretch>
        </p:blipFill>
        <p:spPr>
          <a:xfrm>
            <a:off x="1918507" y="2326268"/>
            <a:ext cx="7482138" cy="2445885"/>
          </a:xfrm>
          <a:prstGeom prst="rect">
            <a:avLst/>
          </a:prstGeom>
        </p:spPr>
      </p:pic>
      <p:pic>
        <p:nvPicPr>
          <p:cNvPr id="7" name="Picture 6">
            <a:extLst>
              <a:ext uri="{FF2B5EF4-FFF2-40B4-BE49-F238E27FC236}">
                <a16:creationId xmlns:a16="http://schemas.microsoft.com/office/drawing/2014/main" id="{4D96C14B-9222-A44A-88A3-852ADC3D6772}"/>
              </a:ext>
            </a:extLst>
          </p:cNvPr>
          <p:cNvPicPr>
            <a:picLocks noChangeAspect="1"/>
          </p:cNvPicPr>
          <p:nvPr/>
        </p:nvPicPr>
        <p:blipFill>
          <a:blip r:embed="rId4"/>
          <a:stretch>
            <a:fillRect/>
          </a:stretch>
        </p:blipFill>
        <p:spPr>
          <a:xfrm>
            <a:off x="966788" y="5359866"/>
            <a:ext cx="9897003" cy="1111818"/>
          </a:xfrm>
          <a:prstGeom prst="rect">
            <a:avLst/>
          </a:prstGeom>
        </p:spPr>
      </p:pic>
    </p:spTree>
    <p:extLst>
      <p:ext uri="{BB962C8B-B14F-4D97-AF65-F5344CB8AC3E}">
        <p14:creationId xmlns:p14="http://schemas.microsoft.com/office/powerpoint/2010/main" val="334385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3CB3-6A63-1EC1-19FA-B5F3CB493A69}"/>
              </a:ext>
            </a:extLst>
          </p:cNvPr>
          <p:cNvSpPr>
            <a:spLocks noGrp="1"/>
          </p:cNvSpPr>
          <p:nvPr>
            <p:ph type="title"/>
          </p:nvPr>
        </p:nvSpPr>
        <p:spPr/>
        <p:txBody>
          <a:bodyPr/>
          <a:lstStyle/>
          <a:p>
            <a:r>
              <a:rPr lang="en-US" dirty="0"/>
              <a:t>Congestion: Review</a:t>
            </a:r>
          </a:p>
        </p:txBody>
      </p:sp>
      <p:sp>
        <p:nvSpPr>
          <p:cNvPr id="3" name="Content Placeholder 2">
            <a:extLst>
              <a:ext uri="{FF2B5EF4-FFF2-40B4-BE49-F238E27FC236}">
                <a16:creationId xmlns:a16="http://schemas.microsoft.com/office/drawing/2014/main" id="{6214E843-4AC9-742E-2185-B461662256C8}"/>
              </a:ext>
            </a:extLst>
          </p:cNvPr>
          <p:cNvSpPr>
            <a:spLocks noGrp="1"/>
          </p:cNvSpPr>
          <p:nvPr>
            <p:ph idx="1"/>
          </p:nvPr>
        </p:nvSpPr>
        <p:spPr/>
        <p:txBody>
          <a:bodyPr/>
          <a:lstStyle/>
          <a:p>
            <a:r>
              <a:rPr lang="en-US" dirty="0"/>
              <a:t>Realize that I/O’s are a surrogate for what we care about (Na flux) </a:t>
            </a:r>
          </a:p>
          <a:p>
            <a:r>
              <a:rPr lang="en-US" dirty="0"/>
              <a:t>Salt and Fluid restrictions are TWDFNR in patients with normal [Na+]</a:t>
            </a:r>
          </a:p>
          <a:p>
            <a:r>
              <a:rPr lang="en-US" dirty="0"/>
              <a:t>Give higher doses of loop diuretics</a:t>
            </a:r>
          </a:p>
          <a:p>
            <a:r>
              <a:rPr lang="en-US" dirty="0"/>
              <a:t>Do not use elevated [HCO3-] as a reason to stop </a:t>
            </a:r>
            <a:r>
              <a:rPr lang="en-US" dirty="0" err="1"/>
              <a:t>diuresing</a:t>
            </a:r>
            <a:endParaRPr lang="en-US" dirty="0"/>
          </a:p>
        </p:txBody>
      </p:sp>
    </p:spTree>
    <p:extLst>
      <p:ext uri="{BB962C8B-B14F-4D97-AF65-F5344CB8AC3E}">
        <p14:creationId xmlns:p14="http://schemas.microsoft.com/office/powerpoint/2010/main" val="1966382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7837-79AB-363C-6EEB-07953BCDA746}"/>
              </a:ext>
            </a:extLst>
          </p:cNvPr>
          <p:cNvSpPr>
            <a:spLocks noGrp="1"/>
          </p:cNvSpPr>
          <p:nvPr>
            <p:ph type="title"/>
          </p:nvPr>
        </p:nvSpPr>
        <p:spPr/>
        <p:txBody>
          <a:bodyPr/>
          <a:lstStyle/>
          <a:p>
            <a:r>
              <a:rPr lang="en-US" dirty="0"/>
              <a:t>Key References</a:t>
            </a:r>
          </a:p>
        </p:txBody>
      </p:sp>
      <p:sp>
        <p:nvSpPr>
          <p:cNvPr id="3" name="Content Placeholder 2">
            <a:extLst>
              <a:ext uri="{FF2B5EF4-FFF2-40B4-BE49-F238E27FC236}">
                <a16:creationId xmlns:a16="http://schemas.microsoft.com/office/drawing/2014/main" id="{E8424364-730B-91F6-5D02-AF69D20F2722}"/>
              </a:ext>
            </a:extLst>
          </p:cNvPr>
          <p:cNvSpPr>
            <a:spLocks noGrp="1"/>
          </p:cNvSpPr>
          <p:nvPr>
            <p:ph idx="1"/>
          </p:nvPr>
        </p:nvSpPr>
        <p:spPr/>
        <p:txBody>
          <a:bodyPr>
            <a:normAutofit fontScale="92500" lnSpcReduction="20000"/>
          </a:bodyPr>
          <a:lstStyle/>
          <a:p>
            <a:r>
              <a:rPr lang="en-US" dirty="0"/>
              <a:t>Hyponatremia: </a:t>
            </a:r>
          </a:p>
          <a:p>
            <a:pPr lvl="1"/>
            <a:r>
              <a:rPr lang="en-US" dirty="0">
                <a:hlinkClick r:id="rId2"/>
              </a:rPr>
              <a:t>https://www.coreimpodcast.com/2021/02/10/5-pearls-on-hyponatremia-episode-1/</a:t>
            </a:r>
            <a:endParaRPr lang="en-US" dirty="0"/>
          </a:p>
          <a:p>
            <a:pPr lvl="1"/>
            <a:r>
              <a:rPr lang="en-US" dirty="0"/>
              <a:t>Desmopressin to Prevent Rapid Sodium Correction in Severe Hyponatremia: A Systematic Review: DOI: </a:t>
            </a:r>
            <a:r>
              <a:rPr lang="en-US" dirty="0">
                <a:hlinkClick r:id="rId3"/>
              </a:rPr>
              <a:t>10.1016/j.amjmed.2015.04.040</a:t>
            </a:r>
            <a:endParaRPr lang="en-US" dirty="0"/>
          </a:p>
          <a:p>
            <a:r>
              <a:rPr lang="en-US" dirty="0"/>
              <a:t>Hypernatremia: </a:t>
            </a:r>
          </a:p>
          <a:p>
            <a:pPr lvl="1"/>
            <a:r>
              <a:rPr lang="en-US" dirty="0"/>
              <a:t>Fluid-induced harm in the hospital: look beyond volume and start considering sodium. From physiology towards recommendations for daily practice in hospitalized adults: https://</a:t>
            </a:r>
            <a:r>
              <a:rPr lang="en-US" dirty="0" err="1"/>
              <a:t>doi.org</a:t>
            </a:r>
            <a:r>
              <a:rPr lang="en-US" dirty="0"/>
              <a:t>/10.1186/s13613-021-00851-3</a:t>
            </a:r>
          </a:p>
          <a:p>
            <a:r>
              <a:rPr lang="en-US" dirty="0"/>
              <a:t>Congestion: </a:t>
            </a:r>
          </a:p>
          <a:p>
            <a:pPr lvl="1"/>
            <a:r>
              <a:rPr lang="en-US" dirty="0"/>
              <a:t>The use of diuretics in heart failure with congestion - a position statement from the Heart Failure Association of the European Society of Cardiology: https://</a:t>
            </a:r>
            <a:r>
              <a:rPr lang="en-US" dirty="0" err="1"/>
              <a:t>onlinelibrary.wiley.com</a:t>
            </a:r>
            <a:r>
              <a:rPr lang="en-US" dirty="0"/>
              <a:t>/</a:t>
            </a:r>
            <a:r>
              <a:rPr lang="en-US" dirty="0" err="1"/>
              <a:t>doi</a:t>
            </a:r>
            <a:r>
              <a:rPr lang="en-US" dirty="0"/>
              <a:t>/10.1002/ejhf.1369</a:t>
            </a:r>
            <a:endParaRPr lang="en-US" b="1" dirty="0"/>
          </a:p>
          <a:p>
            <a:pPr lvl="1"/>
            <a:r>
              <a:rPr lang="en-US" dirty="0"/>
              <a:t>It Is Chloride Depletion Alkalosis, Not Contraction Alkalosis:  https://</a:t>
            </a:r>
            <a:r>
              <a:rPr lang="en-US" dirty="0" err="1"/>
              <a:t>doi.org</a:t>
            </a:r>
            <a:r>
              <a:rPr lang="en-US" dirty="0"/>
              <a:t>/10.1681/ASN.2011070720</a:t>
            </a:r>
          </a:p>
          <a:p>
            <a:endParaRPr lang="en-US" dirty="0"/>
          </a:p>
          <a:p>
            <a:pPr lvl="1"/>
            <a:endParaRPr lang="en-US" dirty="0"/>
          </a:p>
        </p:txBody>
      </p:sp>
    </p:spTree>
    <p:extLst>
      <p:ext uri="{BB962C8B-B14F-4D97-AF65-F5344CB8AC3E}">
        <p14:creationId xmlns:p14="http://schemas.microsoft.com/office/powerpoint/2010/main" val="267401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Resident-level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5" name="Rounded Rectangle 4">
            <a:extLst>
              <a:ext uri="{FF2B5EF4-FFF2-40B4-BE49-F238E27FC236}">
                <a16:creationId xmlns:a16="http://schemas.microsoft.com/office/drawing/2014/main" id="{9FC399F2-A70F-97FE-7B84-01C9328B9E94}"/>
              </a:ext>
            </a:extLst>
          </p:cNvPr>
          <p:cNvSpPr/>
          <p:nvPr/>
        </p:nvSpPr>
        <p:spPr>
          <a:xfrm>
            <a:off x="265395" y="1661906"/>
            <a:ext cx="181554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hyperosmolar? </a:t>
            </a:r>
          </a:p>
        </p:txBody>
      </p:sp>
      <p:sp>
        <p:nvSpPr>
          <p:cNvPr id="6" name="Rounded Rectangle 5">
            <a:extLst>
              <a:ext uri="{FF2B5EF4-FFF2-40B4-BE49-F238E27FC236}">
                <a16:creationId xmlns:a16="http://schemas.microsoft.com/office/drawing/2014/main" id="{B3A3B979-6129-D51E-D793-6A89694F6EF8}"/>
              </a:ext>
            </a:extLst>
          </p:cNvPr>
          <p:cNvSpPr/>
          <p:nvPr/>
        </p:nvSpPr>
        <p:spPr>
          <a:xfrm>
            <a:off x="2205121" y="1651968"/>
            <a:ext cx="191898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 error? (lipemic, m-</a:t>
            </a:r>
            <a:r>
              <a:rPr lang="en-US" dirty="0" err="1"/>
              <a:t>prot</a:t>
            </a:r>
            <a:r>
              <a:rPr lang="en-US" dirty="0"/>
              <a:t>)</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8" name="TextBox 17">
            <a:extLst>
              <a:ext uri="{FF2B5EF4-FFF2-40B4-BE49-F238E27FC236}">
                <a16:creationId xmlns:a16="http://schemas.microsoft.com/office/drawing/2014/main" id="{BE6F4D2C-C416-9AB4-B022-EBD339C0ADB2}"/>
              </a:ext>
            </a:extLst>
          </p:cNvPr>
          <p:cNvSpPr txBox="1"/>
          <p:nvPr/>
        </p:nvSpPr>
        <p:spPr>
          <a:xfrm>
            <a:off x="1434660" y="2581112"/>
            <a:ext cx="1532238" cy="369332"/>
          </a:xfrm>
          <a:prstGeom prst="rect">
            <a:avLst/>
          </a:prstGeom>
          <a:noFill/>
        </p:spPr>
        <p:txBody>
          <a:bodyPr wrap="square" rtlCol="0">
            <a:spAutoFit/>
          </a:bodyPr>
          <a:lstStyle/>
          <a:p>
            <a:r>
              <a:rPr lang="en-US" dirty="0"/>
              <a:t>Serum </a:t>
            </a:r>
            <a:r>
              <a:rPr lang="en-US" dirty="0" err="1"/>
              <a:t>Osm</a:t>
            </a:r>
            <a:endParaRPr lang="en-US" dirty="0"/>
          </a:p>
        </p:txBody>
      </p:sp>
      <p:sp>
        <p:nvSpPr>
          <p:cNvPr id="19" name="TextBox 18">
            <a:extLst>
              <a:ext uri="{FF2B5EF4-FFF2-40B4-BE49-F238E27FC236}">
                <a16:creationId xmlns:a16="http://schemas.microsoft.com/office/drawing/2014/main" id="{48F36C21-CDAB-A603-F62E-AEBF64D4EDCA}"/>
              </a:ext>
            </a:extLst>
          </p:cNvPr>
          <p:cNvSpPr txBox="1"/>
          <p:nvPr/>
        </p:nvSpPr>
        <p:spPr>
          <a:xfrm>
            <a:off x="4885485" y="3429512"/>
            <a:ext cx="1532238" cy="369332"/>
          </a:xfrm>
          <a:prstGeom prst="rect">
            <a:avLst/>
          </a:prstGeom>
          <a:noFill/>
        </p:spPr>
        <p:txBody>
          <a:bodyPr wrap="square" rtlCol="0">
            <a:spAutoFit/>
          </a:bodyPr>
          <a:lstStyle/>
          <a:p>
            <a:r>
              <a:rPr lang="en-US" dirty="0"/>
              <a:t>Urine </a:t>
            </a:r>
            <a:r>
              <a:rPr lang="en-US" dirty="0" err="1"/>
              <a:t>Osm</a:t>
            </a:r>
            <a:endParaRPr lang="en-US" dirty="0"/>
          </a:p>
        </p:txBody>
      </p:sp>
      <p:sp>
        <p:nvSpPr>
          <p:cNvPr id="3" name="TextBox 2">
            <a:extLst>
              <a:ext uri="{FF2B5EF4-FFF2-40B4-BE49-F238E27FC236}">
                <a16:creationId xmlns:a16="http://schemas.microsoft.com/office/drawing/2014/main" id="{C92B888C-FB72-49B4-4A00-FE8394643392}"/>
              </a:ext>
            </a:extLst>
          </p:cNvPr>
          <p:cNvSpPr txBox="1"/>
          <p:nvPr/>
        </p:nvSpPr>
        <p:spPr>
          <a:xfrm>
            <a:off x="51315" y="3183846"/>
            <a:ext cx="3198511" cy="646331"/>
          </a:xfrm>
          <a:prstGeom prst="rect">
            <a:avLst/>
          </a:prstGeom>
          <a:noFill/>
        </p:spPr>
        <p:txBody>
          <a:bodyPr wrap="square" rtlCol="0">
            <a:spAutoFit/>
          </a:bodyPr>
          <a:lstStyle/>
          <a:p>
            <a:r>
              <a:rPr lang="en-US" dirty="0"/>
              <a:t>Serum too dilute, urine should be ultra-dilute </a:t>
            </a:r>
          </a:p>
        </p:txBody>
      </p:sp>
    </p:spTree>
    <p:extLst>
      <p:ext uri="{BB962C8B-B14F-4D97-AF65-F5344CB8AC3E}">
        <p14:creationId xmlns:p14="http://schemas.microsoft.com/office/powerpoint/2010/main" val="26448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Resident-level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5" name="Rounded Rectangle 4">
            <a:extLst>
              <a:ext uri="{FF2B5EF4-FFF2-40B4-BE49-F238E27FC236}">
                <a16:creationId xmlns:a16="http://schemas.microsoft.com/office/drawing/2014/main" id="{9FC399F2-A70F-97FE-7B84-01C9328B9E94}"/>
              </a:ext>
            </a:extLst>
          </p:cNvPr>
          <p:cNvSpPr/>
          <p:nvPr/>
        </p:nvSpPr>
        <p:spPr>
          <a:xfrm>
            <a:off x="265395" y="1661906"/>
            <a:ext cx="181554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hyperosmolar? </a:t>
            </a:r>
          </a:p>
        </p:txBody>
      </p:sp>
      <p:sp>
        <p:nvSpPr>
          <p:cNvPr id="6" name="Rounded Rectangle 5">
            <a:extLst>
              <a:ext uri="{FF2B5EF4-FFF2-40B4-BE49-F238E27FC236}">
                <a16:creationId xmlns:a16="http://schemas.microsoft.com/office/drawing/2014/main" id="{B3A3B979-6129-D51E-D793-6A89694F6EF8}"/>
              </a:ext>
            </a:extLst>
          </p:cNvPr>
          <p:cNvSpPr/>
          <p:nvPr/>
        </p:nvSpPr>
        <p:spPr>
          <a:xfrm>
            <a:off x="2205121" y="1651968"/>
            <a:ext cx="191898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 error? (lipemic, m-</a:t>
            </a:r>
            <a:r>
              <a:rPr lang="en-US" dirty="0" err="1"/>
              <a:t>prot</a:t>
            </a:r>
            <a:r>
              <a:rPr lang="en-US" dirty="0"/>
              <a:t>)</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(0.75l/</a:t>
            </a:r>
            <a:r>
              <a:rPr lang="en-US" dirty="0" err="1"/>
              <a:t>hr</a:t>
            </a:r>
            <a:r>
              <a:rPr lang="en-US" dirty="0"/>
              <a:t> max UOP)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(100 </a:t>
            </a:r>
            <a:r>
              <a:rPr lang="en-US" dirty="0" err="1"/>
              <a:t>mOsm</a:t>
            </a:r>
            <a:r>
              <a:rPr lang="en-US" dirty="0"/>
              <a:t>-&gt; 2L max)</a:t>
            </a:r>
          </a:p>
          <a:p>
            <a:pPr algn="ctr"/>
            <a:r>
              <a:rPr lang="en-US" u="sng" dirty="0"/>
              <a:t>Impaired Range </a:t>
            </a:r>
            <a:r>
              <a:rPr lang="en-US" dirty="0"/>
              <a:t>(~100 </a:t>
            </a:r>
            <a:r>
              <a:rPr lang="en-US" dirty="0" err="1"/>
              <a:t>mOsm</a:t>
            </a:r>
            <a:r>
              <a:rPr lang="en-US" dirty="0"/>
              <a:t>/kg)</a:t>
            </a:r>
          </a:p>
          <a:p>
            <a:pPr marL="285750" indent="-285750" algn="ctr">
              <a:buFont typeface="Arial" panose="020B0604020202020204" pitchFamily="34" charset="0"/>
              <a:buChar char="•"/>
            </a:pPr>
            <a:r>
              <a:rPr lang="en-US" dirty="0"/>
              <a:t>AKI, CKD, Old Age…</a:t>
            </a:r>
          </a:p>
        </p:txBody>
      </p:sp>
      <p:sp>
        <p:nvSpPr>
          <p:cNvPr id="18" name="TextBox 17">
            <a:extLst>
              <a:ext uri="{FF2B5EF4-FFF2-40B4-BE49-F238E27FC236}">
                <a16:creationId xmlns:a16="http://schemas.microsoft.com/office/drawing/2014/main" id="{BE6F4D2C-C416-9AB4-B022-EBD339C0ADB2}"/>
              </a:ext>
            </a:extLst>
          </p:cNvPr>
          <p:cNvSpPr txBox="1"/>
          <p:nvPr/>
        </p:nvSpPr>
        <p:spPr>
          <a:xfrm>
            <a:off x="1434660" y="2581112"/>
            <a:ext cx="1532238" cy="369332"/>
          </a:xfrm>
          <a:prstGeom prst="rect">
            <a:avLst/>
          </a:prstGeom>
          <a:noFill/>
        </p:spPr>
        <p:txBody>
          <a:bodyPr wrap="square" rtlCol="0">
            <a:spAutoFit/>
          </a:bodyPr>
          <a:lstStyle/>
          <a:p>
            <a:r>
              <a:rPr lang="en-US" dirty="0"/>
              <a:t>Serum </a:t>
            </a:r>
            <a:r>
              <a:rPr lang="en-US" dirty="0" err="1"/>
              <a:t>Osm</a:t>
            </a:r>
            <a:endParaRPr lang="en-US" dirty="0"/>
          </a:p>
        </p:txBody>
      </p:sp>
      <p:sp>
        <p:nvSpPr>
          <p:cNvPr id="19" name="TextBox 18">
            <a:extLst>
              <a:ext uri="{FF2B5EF4-FFF2-40B4-BE49-F238E27FC236}">
                <a16:creationId xmlns:a16="http://schemas.microsoft.com/office/drawing/2014/main" id="{48F36C21-CDAB-A603-F62E-AEBF64D4EDCA}"/>
              </a:ext>
            </a:extLst>
          </p:cNvPr>
          <p:cNvSpPr txBox="1"/>
          <p:nvPr/>
        </p:nvSpPr>
        <p:spPr>
          <a:xfrm>
            <a:off x="4885485" y="3429512"/>
            <a:ext cx="1532238" cy="369332"/>
          </a:xfrm>
          <a:prstGeom prst="rect">
            <a:avLst/>
          </a:prstGeom>
          <a:noFill/>
        </p:spPr>
        <p:txBody>
          <a:bodyPr wrap="square" rtlCol="0">
            <a:spAutoFit/>
          </a:bodyPr>
          <a:lstStyle/>
          <a:p>
            <a:r>
              <a:rPr lang="en-US" dirty="0"/>
              <a:t>Urine </a:t>
            </a:r>
            <a:r>
              <a:rPr lang="en-US" dirty="0" err="1"/>
              <a:t>Osm</a:t>
            </a:r>
            <a:endParaRPr lang="en-US" dirty="0"/>
          </a:p>
        </p:txBody>
      </p:sp>
      <p:sp>
        <p:nvSpPr>
          <p:cNvPr id="21" name="TextBox 20">
            <a:extLst>
              <a:ext uri="{FF2B5EF4-FFF2-40B4-BE49-F238E27FC236}">
                <a16:creationId xmlns:a16="http://schemas.microsoft.com/office/drawing/2014/main" id="{62573B00-F2EC-131E-7593-9EA6B922622F}"/>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3098285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Resident-level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5" name="Rounded Rectangle 4">
            <a:extLst>
              <a:ext uri="{FF2B5EF4-FFF2-40B4-BE49-F238E27FC236}">
                <a16:creationId xmlns:a16="http://schemas.microsoft.com/office/drawing/2014/main" id="{9FC399F2-A70F-97FE-7B84-01C9328B9E94}"/>
              </a:ext>
            </a:extLst>
          </p:cNvPr>
          <p:cNvSpPr/>
          <p:nvPr/>
        </p:nvSpPr>
        <p:spPr>
          <a:xfrm>
            <a:off x="265395" y="1661906"/>
            <a:ext cx="181554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hyperosmolar? </a:t>
            </a:r>
          </a:p>
        </p:txBody>
      </p:sp>
      <p:sp>
        <p:nvSpPr>
          <p:cNvPr id="6" name="Rounded Rectangle 5">
            <a:extLst>
              <a:ext uri="{FF2B5EF4-FFF2-40B4-BE49-F238E27FC236}">
                <a16:creationId xmlns:a16="http://schemas.microsoft.com/office/drawing/2014/main" id="{B3A3B979-6129-D51E-D793-6A89694F6EF8}"/>
              </a:ext>
            </a:extLst>
          </p:cNvPr>
          <p:cNvSpPr/>
          <p:nvPr/>
        </p:nvSpPr>
        <p:spPr>
          <a:xfrm>
            <a:off x="2205121" y="1651968"/>
            <a:ext cx="191898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 error? (lipemic, m-</a:t>
            </a:r>
            <a:r>
              <a:rPr lang="en-US" dirty="0" err="1"/>
              <a:t>prot</a:t>
            </a:r>
            <a:r>
              <a:rPr lang="en-US" dirty="0"/>
              <a:t>)</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(0.75l/</a:t>
            </a:r>
            <a:r>
              <a:rPr lang="en-US" dirty="0" err="1"/>
              <a:t>hr</a:t>
            </a:r>
            <a:r>
              <a:rPr lang="en-US" dirty="0"/>
              <a:t> max UOP)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(100 </a:t>
            </a:r>
            <a:r>
              <a:rPr lang="en-US" dirty="0" err="1"/>
              <a:t>mOsm</a:t>
            </a:r>
            <a:r>
              <a:rPr lang="en-US" dirty="0"/>
              <a:t>-&gt; 2L max)</a:t>
            </a:r>
          </a:p>
          <a:p>
            <a:pPr algn="ctr"/>
            <a:r>
              <a:rPr lang="en-US" u="sng" dirty="0"/>
              <a:t>Impaired Range </a:t>
            </a:r>
            <a:r>
              <a:rPr lang="en-US" dirty="0"/>
              <a:t>(~100 </a:t>
            </a:r>
            <a:r>
              <a:rPr lang="en-US" dirty="0" err="1"/>
              <a:t>mOsm</a:t>
            </a:r>
            <a:r>
              <a:rPr lang="en-US" dirty="0"/>
              <a:t>/kg)</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8" name="TextBox 17">
            <a:extLst>
              <a:ext uri="{FF2B5EF4-FFF2-40B4-BE49-F238E27FC236}">
                <a16:creationId xmlns:a16="http://schemas.microsoft.com/office/drawing/2014/main" id="{BE6F4D2C-C416-9AB4-B022-EBD339C0ADB2}"/>
              </a:ext>
            </a:extLst>
          </p:cNvPr>
          <p:cNvSpPr txBox="1"/>
          <p:nvPr/>
        </p:nvSpPr>
        <p:spPr>
          <a:xfrm>
            <a:off x="1434660" y="2581112"/>
            <a:ext cx="1532238" cy="369332"/>
          </a:xfrm>
          <a:prstGeom prst="rect">
            <a:avLst/>
          </a:prstGeom>
          <a:noFill/>
        </p:spPr>
        <p:txBody>
          <a:bodyPr wrap="square" rtlCol="0">
            <a:spAutoFit/>
          </a:bodyPr>
          <a:lstStyle/>
          <a:p>
            <a:r>
              <a:rPr lang="en-US" dirty="0"/>
              <a:t>Serum </a:t>
            </a:r>
            <a:r>
              <a:rPr lang="en-US" dirty="0" err="1"/>
              <a:t>Osm</a:t>
            </a:r>
            <a:endParaRPr lang="en-US" dirty="0"/>
          </a:p>
        </p:txBody>
      </p:sp>
      <p:sp>
        <p:nvSpPr>
          <p:cNvPr id="19" name="TextBox 18">
            <a:extLst>
              <a:ext uri="{FF2B5EF4-FFF2-40B4-BE49-F238E27FC236}">
                <a16:creationId xmlns:a16="http://schemas.microsoft.com/office/drawing/2014/main" id="{48F36C21-CDAB-A603-F62E-AEBF64D4EDCA}"/>
              </a:ext>
            </a:extLst>
          </p:cNvPr>
          <p:cNvSpPr txBox="1"/>
          <p:nvPr/>
        </p:nvSpPr>
        <p:spPr>
          <a:xfrm>
            <a:off x="4885485" y="3429512"/>
            <a:ext cx="1532238" cy="369332"/>
          </a:xfrm>
          <a:prstGeom prst="rect">
            <a:avLst/>
          </a:prstGeom>
          <a:noFill/>
        </p:spPr>
        <p:txBody>
          <a:bodyPr wrap="square" rtlCol="0">
            <a:spAutoFit/>
          </a:bodyPr>
          <a:lstStyle/>
          <a:p>
            <a:r>
              <a:rPr lang="en-US" dirty="0"/>
              <a:t>Urine </a:t>
            </a:r>
            <a:r>
              <a:rPr lang="en-US" dirty="0" err="1"/>
              <a:t>Osm</a:t>
            </a:r>
            <a:endParaRPr lang="en-US" dirty="0"/>
          </a:p>
        </p:txBody>
      </p:sp>
      <p:sp>
        <p:nvSpPr>
          <p:cNvPr id="20" name="TextBox 19">
            <a:extLst>
              <a:ext uri="{FF2B5EF4-FFF2-40B4-BE49-F238E27FC236}">
                <a16:creationId xmlns:a16="http://schemas.microsoft.com/office/drawing/2014/main" id="{06B9EFD2-1AD0-2C99-E919-3623AE6BB2A8}"/>
              </a:ext>
            </a:extLst>
          </p:cNvPr>
          <p:cNvSpPr txBox="1"/>
          <p:nvPr/>
        </p:nvSpPr>
        <p:spPr>
          <a:xfrm>
            <a:off x="7379932" y="5035261"/>
            <a:ext cx="1532238" cy="923330"/>
          </a:xfrm>
          <a:prstGeom prst="rect">
            <a:avLst/>
          </a:prstGeom>
          <a:noFill/>
        </p:spPr>
        <p:txBody>
          <a:bodyPr wrap="square" rtlCol="0">
            <a:spAutoFit/>
          </a:bodyPr>
          <a:lstStyle/>
          <a:p>
            <a:r>
              <a:rPr lang="en-US" dirty="0"/>
              <a:t>Urine Na</a:t>
            </a:r>
          </a:p>
          <a:p>
            <a:r>
              <a:rPr lang="en-US" dirty="0"/>
              <a:t>(Why not </a:t>
            </a:r>
            <a:r>
              <a:rPr lang="en-US" dirty="0" err="1"/>
              <a:t>FENa</a:t>
            </a:r>
            <a:r>
              <a:rPr lang="en-US" dirty="0"/>
              <a:t>?*)</a:t>
            </a:r>
          </a:p>
        </p:txBody>
      </p:sp>
      <p:sp>
        <p:nvSpPr>
          <p:cNvPr id="21" name="TextBox 20">
            <a:extLst>
              <a:ext uri="{FF2B5EF4-FFF2-40B4-BE49-F238E27FC236}">
                <a16:creationId xmlns:a16="http://schemas.microsoft.com/office/drawing/2014/main" id="{62573B00-F2EC-131E-7593-9EA6B922622F}"/>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24705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B61D-2009-A968-4691-243E28728E54}"/>
              </a:ext>
            </a:extLst>
          </p:cNvPr>
          <p:cNvSpPr>
            <a:spLocks noGrp="1"/>
          </p:cNvSpPr>
          <p:nvPr>
            <p:ph type="title"/>
          </p:nvPr>
        </p:nvSpPr>
        <p:spPr/>
        <p:txBody>
          <a:bodyPr/>
          <a:lstStyle/>
          <a:p>
            <a:r>
              <a:rPr lang="en-US" dirty="0"/>
              <a:t>Hyponatremia: Resident-level algorithm</a:t>
            </a:r>
          </a:p>
        </p:txBody>
      </p:sp>
      <p:sp>
        <p:nvSpPr>
          <p:cNvPr id="4" name="Rounded Rectangle 3">
            <a:extLst>
              <a:ext uri="{FF2B5EF4-FFF2-40B4-BE49-F238E27FC236}">
                <a16:creationId xmlns:a16="http://schemas.microsoft.com/office/drawing/2014/main" id="{F4216FC8-1D49-D284-2C4F-1CAA954B7A0A}"/>
              </a:ext>
            </a:extLst>
          </p:cNvPr>
          <p:cNvSpPr/>
          <p:nvPr/>
        </p:nvSpPr>
        <p:spPr>
          <a:xfrm>
            <a:off x="4585252" y="1661906"/>
            <a:ext cx="1815548" cy="785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 low enough to care?</a:t>
            </a:r>
          </a:p>
        </p:txBody>
      </p:sp>
      <p:sp>
        <p:nvSpPr>
          <p:cNvPr id="5" name="Rounded Rectangle 4">
            <a:extLst>
              <a:ext uri="{FF2B5EF4-FFF2-40B4-BE49-F238E27FC236}">
                <a16:creationId xmlns:a16="http://schemas.microsoft.com/office/drawing/2014/main" id="{9FC399F2-A70F-97FE-7B84-01C9328B9E94}"/>
              </a:ext>
            </a:extLst>
          </p:cNvPr>
          <p:cNvSpPr/>
          <p:nvPr/>
        </p:nvSpPr>
        <p:spPr>
          <a:xfrm>
            <a:off x="265395" y="1661906"/>
            <a:ext cx="181554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hyperosmolar? </a:t>
            </a:r>
          </a:p>
        </p:txBody>
      </p:sp>
      <p:sp>
        <p:nvSpPr>
          <p:cNvPr id="6" name="Rounded Rectangle 5">
            <a:extLst>
              <a:ext uri="{FF2B5EF4-FFF2-40B4-BE49-F238E27FC236}">
                <a16:creationId xmlns:a16="http://schemas.microsoft.com/office/drawing/2014/main" id="{B3A3B979-6129-D51E-D793-6A89694F6EF8}"/>
              </a:ext>
            </a:extLst>
          </p:cNvPr>
          <p:cNvSpPr/>
          <p:nvPr/>
        </p:nvSpPr>
        <p:spPr>
          <a:xfrm>
            <a:off x="2205121" y="1651968"/>
            <a:ext cx="1918988" cy="795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 error? (lipemic, m-</a:t>
            </a:r>
            <a:r>
              <a:rPr lang="en-US" dirty="0" err="1"/>
              <a:t>prot</a:t>
            </a:r>
            <a:r>
              <a:rPr lang="en-US" dirty="0"/>
              <a:t>)</a:t>
            </a:r>
          </a:p>
        </p:txBody>
      </p:sp>
      <p:sp>
        <p:nvSpPr>
          <p:cNvPr id="7" name="Hexagon 6">
            <a:extLst>
              <a:ext uri="{FF2B5EF4-FFF2-40B4-BE49-F238E27FC236}">
                <a16:creationId xmlns:a16="http://schemas.microsoft.com/office/drawing/2014/main" id="{480431E4-48C2-78B6-802D-362D6D2E8A22}"/>
              </a:ext>
            </a:extLst>
          </p:cNvPr>
          <p:cNvSpPr/>
          <p:nvPr/>
        </p:nvSpPr>
        <p:spPr>
          <a:xfrm>
            <a:off x="4585252" y="2765778"/>
            <a:ext cx="1815548"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Kidneys appropriate?</a:t>
            </a:r>
          </a:p>
        </p:txBody>
      </p:sp>
      <p:sp>
        <p:nvSpPr>
          <p:cNvPr id="8" name="Rounded Rectangle 7">
            <a:extLst>
              <a:ext uri="{FF2B5EF4-FFF2-40B4-BE49-F238E27FC236}">
                <a16:creationId xmlns:a16="http://schemas.microsoft.com/office/drawing/2014/main" id="{3C6B3E79-2E15-F9AA-30E5-60B5C6953719}"/>
              </a:ext>
            </a:extLst>
          </p:cNvPr>
          <p:cNvSpPr/>
          <p:nvPr/>
        </p:nvSpPr>
        <p:spPr>
          <a:xfrm>
            <a:off x="6942790"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present</a:t>
            </a:r>
          </a:p>
        </p:txBody>
      </p:sp>
      <p:sp>
        <p:nvSpPr>
          <p:cNvPr id="9" name="Rounded Rectangle 8">
            <a:extLst>
              <a:ext uri="{FF2B5EF4-FFF2-40B4-BE49-F238E27FC236}">
                <a16:creationId xmlns:a16="http://schemas.microsoft.com/office/drawing/2014/main" id="{760FE62A-144E-E4F3-A4A8-7815A77C8FBB}"/>
              </a:ext>
            </a:extLst>
          </p:cNvPr>
          <p:cNvSpPr/>
          <p:nvPr/>
        </p:nvSpPr>
        <p:spPr>
          <a:xfrm>
            <a:off x="2208777" y="3553178"/>
            <a:ext cx="1794811" cy="75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ADH present</a:t>
            </a:r>
          </a:p>
        </p:txBody>
      </p:sp>
      <p:sp>
        <p:nvSpPr>
          <p:cNvPr id="11" name="Rounded Rectangle 10">
            <a:extLst>
              <a:ext uri="{FF2B5EF4-FFF2-40B4-BE49-F238E27FC236}">
                <a16:creationId xmlns:a16="http://schemas.microsoft.com/office/drawing/2014/main" id="{D82C4B5C-BB1E-855C-DB70-2CB479E61CCA}"/>
              </a:ext>
            </a:extLst>
          </p:cNvPr>
          <p:cNvSpPr/>
          <p:nvPr/>
        </p:nvSpPr>
        <p:spPr>
          <a:xfrm>
            <a:off x="335251" y="4541718"/>
            <a:ext cx="3747052" cy="2051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U_osm</a:t>
            </a:r>
            <a:r>
              <a:rPr lang="en-US" dirty="0"/>
              <a:t>: 50 – 1200 </a:t>
            </a:r>
            <a:r>
              <a:rPr lang="en-US" dirty="0" err="1"/>
              <a:t>mOsm</a:t>
            </a:r>
            <a:r>
              <a:rPr lang="en-US" dirty="0"/>
              <a:t>/kg</a:t>
            </a:r>
          </a:p>
          <a:p>
            <a:pPr algn="ctr"/>
            <a:r>
              <a:rPr lang="en-US" u="sng" dirty="0"/>
              <a:t>&lt; 50 </a:t>
            </a:r>
            <a:r>
              <a:rPr lang="en-US" u="sng" dirty="0" err="1"/>
              <a:t>osm</a:t>
            </a:r>
            <a:r>
              <a:rPr lang="en-US" u="sng" dirty="0"/>
              <a:t> per L H2O</a:t>
            </a:r>
          </a:p>
          <a:p>
            <a:pPr marL="285750" indent="-285750" algn="ctr">
              <a:buFont typeface="Arial" panose="020B0604020202020204" pitchFamily="34" charset="0"/>
              <a:buChar char="•"/>
            </a:pPr>
            <a:r>
              <a:rPr lang="en-US" dirty="0"/>
              <a:t>Polydipsia (0.75l/</a:t>
            </a:r>
            <a:r>
              <a:rPr lang="en-US" dirty="0" err="1"/>
              <a:t>hr</a:t>
            </a:r>
            <a:r>
              <a:rPr lang="en-US" dirty="0"/>
              <a:t> max UOP)</a:t>
            </a:r>
          </a:p>
          <a:p>
            <a:pPr marL="285750" indent="-285750" algn="ctr">
              <a:buFont typeface="Arial" panose="020B0604020202020204" pitchFamily="34" charset="0"/>
              <a:buChar char="•"/>
            </a:pPr>
            <a:r>
              <a:rPr lang="en-US" dirty="0"/>
              <a:t>Beer: EtOH, C</a:t>
            </a:r>
            <a:r>
              <a:rPr lang="en-US" baseline="-25000" dirty="0"/>
              <a:t>6</a:t>
            </a:r>
            <a:r>
              <a:rPr lang="en-US" dirty="0"/>
              <a:t>H</a:t>
            </a:r>
            <a:r>
              <a:rPr lang="en-US" baseline="-25000" dirty="0"/>
              <a:t>12</a:t>
            </a:r>
            <a:r>
              <a:rPr lang="en-US" dirty="0"/>
              <a:t>O</a:t>
            </a:r>
            <a:r>
              <a:rPr lang="en-US" baseline="-25000" dirty="0"/>
              <a:t>6</a:t>
            </a:r>
            <a:endParaRPr lang="en-US" dirty="0"/>
          </a:p>
          <a:p>
            <a:pPr marL="285750" indent="-285750" algn="ctr">
              <a:buFont typeface="Arial" panose="020B0604020202020204" pitchFamily="34" charset="0"/>
              <a:buChar char="•"/>
            </a:pPr>
            <a:r>
              <a:rPr lang="en-US" dirty="0"/>
              <a:t>Tea/Toast (100 </a:t>
            </a:r>
            <a:r>
              <a:rPr lang="en-US" dirty="0" err="1"/>
              <a:t>mOsm</a:t>
            </a:r>
            <a:r>
              <a:rPr lang="en-US" dirty="0"/>
              <a:t>-&gt; 2L max)</a:t>
            </a:r>
          </a:p>
          <a:p>
            <a:pPr algn="ctr"/>
            <a:r>
              <a:rPr lang="en-US" u="sng" dirty="0"/>
              <a:t>Impaired Range </a:t>
            </a:r>
            <a:r>
              <a:rPr lang="en-US" dirty="0"/>
              <a:t>(~100 </a:t>
            </a:r>
            <a:r>
              <a:rPr lang="en-US" dirty="0" err="1"/>
              <a:t>mOsm</a:t>
            </a:r>
            <a:r>
              <a:rPr lang="en-US" dirty="0"/>
              <a:t>/kg)</a:t>
            </a:r>
          </a:p>
          <a:p>
            <a:pPr marL="285750" indent="-285750" algn="ctr">
              <a:buFont typeface="Arial" panose="020B0604020202020204" pitchFamily="34" charset="0"/>
              <a:buChar char="•"/>
            </a:pPr>
            <a:r>
              <a:rPr lang="en-US" dirty="0"/>
              <a:t>AKI, CKD, Old Age…</a:t>
            </a:r>
          </a:p>
        </p:txBody>
      </p:sp>
      <p:sp>
        <p:nvSpPr>
          <p:cNvPr id="12" name="Hexagon 11">
            <a:extLst>
              <a:ext uri="{FF2B5EF4-FFF2-40B4-BE49-F238E27FC236}">
                <a16:creationId xmlns:a16="http://schemas.microsoft.com/office/drawing/2014/main" id="{47C14AB2-7E44-0611-657C-5DCF0DDCDDF6}"/>
              </a:ext>
            </a:extLst>
          </p:cNvPr>
          <p:cNvSpPr/>
          <p:nvPr/>
        </p:nvSpPr>
        <p:spPr>
          <a:xfrm>
            <a:off x="6912438" y="4393434"/>
            <a:ext cx="1885571" cy="6632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Appropriate?</a:t>
            </a:r>
          </a:p>
        </p:txBody>
      </p:sp>
      <p:sp>
        <p:nvSpPr>
          <p:cNvPr id="13" name="Rounded Rectangle 12">
            <a:extLst>
              <a:ext uri="{FF2B5EF4-FFF2-40B4-BE49-F238E27FC236}">
                <a16:creationId xmlns:a16="http://schemas.microsoft.com/office/drawing/2014/main" id="{D82B1D30-596B-4F54-DEB1-25AF8C139426}"/>
              </a:ext>
            </a:extLst>
          </p:cNvPr>
          <p:cNvSpPr/>
          <p:nvPr/>
        </p:nvSpPr>
        <p:spPr>
          <a:xfrm>
            <a:off x="4564657" y="5149844"/>
            <a:ext cx="2544597" cy="1392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Appropriate:</a:t>
            </a:r>
          </a:p>
          <a:p>
            <a:pPr algn="ctr"/>
            <a:r>
              <a:rPr lang="en-US" dirty="0"/>
              <a:t>SIADH etc. </a:t>
            </a:r>
          </a:p>
        </p:txBody>
      </p:sp>
      <p:sp>
        <p:nvSpPr>
          <p:cNvPr id="14" name="Rounded Rectangle 13">
            <a:extLst>
              <a:ext uri="{FF2B5EF4-FFF2-40B4-BE49-F238E27FC236}">
                <a16:creationId xmlns:a16="http://schemas.microsoft.com/office/drawing/2014/main" id="{B6CA510E-5C29-6373-3757-2553679F3441}"/>
              </a:ext>
            </a:extLst>
          </p:cNvPr>
          <p:cNvSpPr/>
          <p:nvPr/>
        </p:nvSpPr>
        <p:spPr>
          <a:xfrm>
            <a:off x="8912170" y="5003587"/>
            <a:ext cx="2499730"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ADH like a vasopressor (decreased EABV)</a:t>
            </a:r>
          </a:p>
        </p:txBody>
      </p:sp>
      <p:sp>
        <p:nvSpPr>
          <p:cNvPr id="15" name="Rounded Rectangle 14">
            <a:extLst>
              <a:ext uri="{FF2B5EF4-FFF2-40B4-BE49-F238E27FC236}">
                <a16:creationId xmlns:a16="http://schemas.microsoft.com/office/drawing/2014/main" id="{81A793EC-E290-AE71-D166-21418EC4999A}"/>
              </a:ext>
            </a:extLst>
          </p:cNvPr>
          <p:cNvSpPr/>
          <p:nvPr/>
        </p:nvSpPr>
        <p:spPr>
          <a:xfrm>
            <a:off x="8192581" y="5917361"/>
            <a:ext cx="1210855"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Hypovolemic</a:t>
            </a:r>
          </a:p>
        </p:txBody>
      </p:sp>
      <p:sp>
        <p:nvSpPr>
          <p:cNvPr id="16" name="Rounded Rectangle 15">
            <a:extLst>
              <a:ext uri="{FF2B5EF4-FFF2-40B4-BE49-F238E27FC236}">
                <a16:creationId xmlns:a16="http://schemas.microsoft.com/office/drawing/2014/main" id="{D9F78256-CFD0-E69B-1F3D-7645AF3CB600}"/>
              </a:ext>
            </a:extLst>
          </p:cNvPr>
          <p:cNvSpPr/>
          <p:nvPr/>
        </p:nvSpPr>
        <p:spPr>
          <a:xfrm>
            <a:off x="10855085" y="5908172"/>
            <a:ext cx="1267518" cy="663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Hypervolemic</a:t>
            </a:r>
          </a:p>
        </p:txBody>
      </p:sp>
      <p:sp>
        <p:nvSpPr>
          <p:cNvPr id="17" name="Rounded Rectangle 16">
            <a:extLst>
              <a:ext uri="{FF2B5EF4-FFF2-40B4-BE49-F238E27FC236}">
                <a16:creationId xmlns:a16="http://schemas.microsoft.com/office/drawing/2014/main" id="{C3E3B4F1-8BA7-6784-73A0-1FE2F2DFB459}"/>
              </a:ext>
            </a:extLst>
          </p:cNvPr>
          <p:cNvSpPr/>
          <p:nvPr/>
        </p:nvSpPr>
        <p:spPr>
          <a:xfrm>
            <a:off x="9457815" y="5917361"/>
            <a:ext cx="1340418" cy="663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Maldistributed</a:t>
            </a:r>
          </a:p>
        </p:txBody>
      </p:sp>
      <p:sp>
        <p:nvSpPr>
          <p:cNvPr id="18" name="TextBox 17">
            <a:extLst>
              <a:ext uri="{FF2B5EF4-FFF2-40B4-BE49-F238E27FC236}">
                <a16:creationId xmlns:a16="http://schemas.microsoft.com/office/drawing/2014/main" id="{BE6F4D2C-C416-9AB4-B022-EBD339C0ADB2}"/>
              </a:ext>
            </a:extLst>
          </p:cNvPr>
          <p:cNvSpPr txBox="1"/>
          <p:nvPr/>
        </p:nvSpPr>
        <p:spPr>
          <a:xfrm>
            <a:off x="1434660" y="2581112"/>
            <a:ext cx="1532238" cy="369332"/>
          </a:xfrm>
          <a:prstGeom prst="rect">
            <a:avLst/>
          </a:prstGeom>
          <a:noFill/>
        </p:spPr>
        <p:txBody>
          <a:bodyPr wrap="square" rtlCol="0">
            <a:spAutoFit/>
          </a:bodyPr>
          <a:lstStyle/>
          <a:p>
            <a:r>
              <a:rPr lang="en-US" dirty="0"/>
              <a:t>Serum </a:t>
            </a:r>
            <a:r>
              <a:rPr lang="en-US" dirty="0" err="1"/>
              <a:t>Osm</a:t>
            </a:r>
            <a:endParaRPr lang="en-US" dirty="0"/>
          </a:p>
        </p:txBody>
      </p:sp>
      <p:sp>
        <p:nvSpPr>
          <p:cNvPr id="19" name="TextBox 18">
            <a:extLst>
              <a:ext uri="{FF2B5EF4-FFF2-40B4-BE49-F238E27FC236}">
                <a16:creationId xmlns:a16="http://schemas.microsoft.com/office/drawing/2014/main" id="{48F36C21-CDAB-A603-F62E-AEBF64D4EDCA}"/>
              </a:ext>
            </a:extLst>
          </p:cNvPr>
          <p:cNvSpPr txBox="1"/>
          <p:nvPr/>
        </p:nvSpPr>
        <p:spPr>
          <a:xfrm>
            <a:off x="4885485" y="3429512"/>
            <a:ext cx="1532238" cy="369332"/>
          </a:xfrm>
          <a:prstGeom prst="rect">
            <a:avLst/>
          </a:prstGeom>
          <a:noFill/>
        </p:spPr>
        <p:txBody>
          <a:bodyPr wrap="square" rtlCol="0">
            <a:spAutoFit/>
          </a:bodyPr>
          <a:lstStyle/>
          <a:p>
            <a:r>
              <a:rPr lang="en-US" dirty="0"/>
              <a:t>Urine </a:t>
            </a:r>
            <a:r>
              <a:rPr lang="en-US" dirty="0" err="1"/>
              <a:t>Osm</a:t>
            </a:r>
            <a:endParaRPr lang="en-US" dirty="0"/>
          </a:p>
        </p:txBody>
      </p:sp>
      <p:sp>
        <p:nvSpPr>
          <p:cNvPr id="20" name="TextBox 19">
            <a:extLst>
              <a:ext uri="{FF2B5EF4-FFF2-40B4-BE49-F238E27FC236}">
                <a16:creationId xmlns:a16="http://schemas.microsoft.com/office/drawing/2014/main" id="{06B9EFD2-1AD0-2C99-E919-3623AE6BB2A8}"/>
              </a:ext>
            </a:extLst>
          </p:cNvPr>
          <p:cNvSpPr txBox="1"/>
          <p:nvPr/>
        </p:nvSpPr>
        <p:spPr>
          <a:xfrm>
            <a:off x="7379932" y="5035261"/>
            <a:ext cx="1532238" cy="369332"/>
          </a:xfrm>
          <a:prstGeom prst="rect">
            <a:avLst/>
          </a:prstGeom>
          <a:noFill/>
        </p:spPr>
        <p:txBody>
          <a:bodyPr wrap="square" rtlCol="0">
            <a:spAutoFit/>
          </a:bodyPr>
          <a:lstStyle/>
          <a:p>
            <a:r>
              <a:rPr lang="en-US" dirty="0"/>
              <a:t>Urine Na</a:t>
            </a:r>
          </a:p>
        </p:txBody>
      </p:sp>
      <p:sp>
        <p:nvSpPr>
          <p:cNvPr id="21" name="TextBox 20">
            <a:extLst>
              <a:ext uri="{FF2B5EF4-FFF2-40B4-BE49-F238E27FC236}">
                <a16:creationId xmlns:a16="http://schemas.microsoft.com/office/drawing/2014/main" id="{62573B00-F2EC-131E-7593-9EA6B922622F}"/>
              </a:ext>
            </a:extLst>
          </p:cNvPr>
          <p:cNvSpPr txBox="1"/>
          <p:nvPr/>
        </p:nvSpPr>
        <p:spPr>
          <a:xfrm>
            <a:off x="10296" y="3257203"/>
            <a:ext cx="3115962" cy="923330"/>
          </a:xfrm>
          <a:prstGeom prst="rect">
            <a:avLst/>
          </a:prstGeom>
          <a:noFill/>
        </p:spPr>
        <p:txBody>
          <a:bodyPr wrap="square" rtlCol="0">
            <a:spAutoFit/>
          </a:bodyPr>
          <a:lstStyle/>
          <a:p>
            <a:r>
              <a:rPr lang="en-US" dirty="0"/>
              <a:t>60kg -&gt; 600 </a:t>
            </a:r>
            <a:r>
              <a:rPr lang="en-US" dirty="0" err="1"/>
              <a:t>mOsm</a:t>
            </a:r>
            <a:r>
              <a:rPr lang="en-US" dirty="0"/>
              <a:t>/d solute</a:t>
            </a:r>
          </a:p>
          <a:p>
            <a:r>
              <a:rPr lang="en-US" dirty="0"/>
              <a:t>50 </a:t>
            </a:r>
            <a:r>
              <a:rPr lang="en-US" dirty="0" err="1"/>
              <a:t>mOsm</a:t>
            </a:r>
            <a:r>
              <a:rPr lang="en-US" dirty="0"/>
              <a:t>: max 12L</a:t>
            </a:r>
          </a:p>
          <a:p>
            <a:r>
              <a:rPr lang="en-US" dirty="0"/>
              <a:t>1200 </a:t>
            </a:r>
            <a:r>
              <a:rPr lang="en-US" dirty="0" err="1"/>
              <a:t>mOsm</a:t>
            </a:r>
            <a:r>
              <a:rPr lang="en-US" dirty="0"/>
              <a:t>: min 0.5L</a:t>
            </a:r>
          </a:p>
        </p:txBody>
      </p:sp>
    </p:spTree>
    <p:extLst>
      <p:ext uri="{BB962C8B-B14F-4D97-AF65-F5344CB8AC3E}">
        <p14:creationId xmlns:p14="http://schemas.microsoft.com/office/powerpoint/2010/main" val="917446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3841</TotalTime>
  <Words>6222</Words>
  <Application>Microsoft Macintosh PowerPoint</Application>
  <PresentationFormat>Widescreen</PresentationFormat>
  <Paragraphs>736</Paragraphs>
  <Slides>54</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Symbol</vt:lpstr>
      <vt:lpstr>Wingdings</vt:lpstr>
      <vt:lpstr>Office Theme</vt:lpstr>
      <vt:lpstr>Disturbances of  Water and Sodium</vt:lpstr>
      <vt:lpstr>Roadmap</vt:lpstr>
      <vt:lpstr>How does hyponatremia cause problems?</vt:lpstr>
      <vt:lpstr>How does hyponatremia cause problems?</vt:lpstr>
      <vt:lpstr>Hyponatremia: Resident-level algorithm</vt:lpstr>
      <vt:lpstr>Hyponatremia: Resident-level algorithm</vt:lpstr>
      <vt:lpstr>Hyponatremia: Resident-level algorithm</vt:lpstr>
      <vt:lpstr>Hyponatremia: Resident-level algorithm</vt:lpstr>
      <vt:lpstr>Hyponatremia: Resident-level algorithm</vt:lpstr>
      <vt:lpstr>PowerPoint Presentation</vt:lpstr>
      <vt:lpstr>Hyponatremia: Fellow-level algorithm</vt:lpstr>
      <vt:lpstr>Hyponatremia: Fellow-level algorithm</vt:lpstr>
      <vt:lpstr>Hyponatremia: Fellow-level algorithm</vt:lpstr>
      <vt:lpstr>Hyponatremia: Fellow-level algorithm</vt:lpstr>
      <vt:lpstr>Hyponatremia: Fellow-level algorithm</vt:lpstr>
      <vt:lpstr>Hyponatremia: Fellow-level algorithm</vt:lpstr>
      <vt:lpstr>Hyponatremia: Fellow-level algorithm</vt:lpstr>
      <vt:lpstr>Hyponatremia: Fellow-level algorithm</vt:lpstr>
      <vt:lpstr>DDAVP clamp: </vt:lpstr>
      <vt:lpstr>Hyponatremia: summary</vt:lpstr>
      <vt:lpstr>Hypernatremia</vt:lpstr>
      <vt:lpstr>Does someone who eats 2g of Na/d drink the same H2O as someone who eats 4g of Na/d?</vt:lpstr>
      <vt:lpstr>Physiology Review</vt:lpstr>
      <vt:lpstr>The nephron doesn't have a dedicated method to excrete sodium.</vt:lpstr>
      <vt:lpstr>If someone who normally eats low Na diet eats high Na diet, do they drink more water? </vt:lpstr>
      <vt:lpstr>Na and fluid loading in the ICU</vt:lpstr>
      <vt:lpstr>ADH is also a weak Anti-natriuretic Hormone</vt:lpstr>
      <vt:lpstr>Physiology Review:</vt:lpstr>
      <vt:lpstr>PowerPoint Presentation</vt:lpstr>
      <vt:lpstr>Single-day, point prevalence survey: 46 Australian and New Zealand ICUs on 21 September 2011 </vt:lpstr>
      <vt:lpstr>Why do we dissolve medications in NaCl?</vt:lpstr>
      <vt:lpstr>PowerPoint Presentation</vt:lpstr>
      <vt:lpstr> Clinical impact - TOPMAST trial</vt:lpstr>
      <vt:lpstr>The patient is hypernatremic and congested:</vt:lpstr>
      <vt:lpstr>PowerPoint Presentation</vt:lpstr>
      <vt:lpstr>Congestion</vt:lpstr>
      <vt:lpstr>PowerPoint Presentation</vt:lpstr>
      <vt:lpstr>A patient is congested: what initial orders are important? </vt:lpstr>
      <vt:lpstr>Salt and Fluid Restriction</vt:lpstr>
      <vt:lpstr>Salt and Fluid Restriction causes… thirst</vt:lpstr>
      <vt:lpstr>What is the problem with I/O and Kg?</vt:lpstr>
      <vt:lpstr>Natriuresis varies widely during diuresis</vt:lpstr>
      <vt:lpstr>Urine composition by time</vt:lpstr>
      <vt:lpstr>Braking Phenomenon (of natriuresis)</vt:lpstr>
      <vt:lpstr>Discordant Diuresis and Natriuresis</vt:lpstr>
      <vt:lpstr>Natriuresis based decongestion</vt:lpstr>
      <vt:lpstr>Does it work?</vt:lpstr>
      <vt:lpstr>PowerPoint Presentation</vt:lpstr>
      <vt:lpstr>How to dose:</vt:lpstr>
      <vt:lpstr>Toxicity without volume depletion?</vt:lpstr>
      <vt:lpstr>“Suspect near euvolemia due to contraction alkalosis” </vt:lpstr>
      <vt:lpstr>Diurese until sCr clearly increases:  No intrinsic renal injury from diuretic caused creatinine increase</vt:lpstr>
      <vt:lpstr>Congestion: Review</vt:lpstr>
      <vt:lpstr>Key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Disturbances in Water and Sodium for the Pulm Fellow</dc:title>
  <dc:creator>BRIAN LOCKE</dc:creator>
  <cp:lastModifiedBy>BRIAN LOCKE</cp:lastModifiedBy>
  <cp:revision>9</cp:revision>
  <dcterms:created xsi:type="dcterms:W3CDTF">2022-07-12T12:32:44Z</dcterms:created>
  <dcterms:modified xsi:type="dcterms:W3CDTF">2022-08-09T02:04:45Z</dcterms:modified>
</cp:coreProperties>
</file>